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81"/>
  </p:notesMasterIdLst>
  <p:sldIdLst>
    <p:sldId id="256" r:id="rId5"/>
    <p:sldId id="257" r:id="rId6"/>
    <p:sldId id="303" r:id="rId7"/>
    <p:sldId id="318" r:id="rId8"/>
    <p:sldId id="319" r:id="rId9"/>
    <p:sldId id="308" r:id="rId10"/>
    <p:sldId id="350" r:id="rId11"/>
    <p:sldId id="347" r:id="rId12"/>
    <p:sldId id="348" r:id="rId13"/>
    <p:sldId id="349" r:id="rId14"/>
    <p:sldId id="317" r:id="rId15"/>
    <p:sldId id="339" r:id="rId16"/>
    <p:sldId id="301" r:id="rId17"/>
    <p:sldId id="353" r:id="rId18"/>
    <p:sldId id="316" r:id="rId19"/>
    <p:sldId id="354" r:id="rId20"/>
    <p:sldId id="325" r:id="rId21"/>
    <p:sldId id="355" r:id="rId22"/>
    <p:sldId id="365" r:id="rId23"/>
    <p:sldId id="366" r:id="rId24"/>
    <p:sldId id="367" r:id="rId25"/>
    <p:sldId id="368" r:id="rId26"/>
    <p:sldId id="369" r:id="rId27"/>
    <p:sldId id="370" r:id="rId28"/>
    <p:sldId id="371" r:id="rId29"/>
    <p:sldId id="372" r:id="rId30"/>
    <p:sldId id="404" r:id="rId31"/>
    <p:sldId id="405" r:id="rId32"/>
    <p:sldId id="373" r:id="rId33"/>
    <p:sldId id="403" r:id="rId34"/>
    <p:sldId id="384" r:id="rId35"/>
    <p:sldId id="406" r:id="rId36"/>
    <p:sldId id="407" r:id="rId37"/>
    <p:sldId id="453" r:id="rId38"/>
    <p:sldId id="454" r:id="rId39"/>
    <p:sldId id="455" r:id="rId40"/>
    <p:sldId id="452" r:id="rId41"/>
    <p:sldId id="420" r:id="rId42"/>
    <p:sldId id="456" r:id="rId43"/>
    <p:sldId id="457" r:id="rId44"/>
    <p:sldId id="458" r:id="rId45"/>
    <p:sldId id="459" r:id="rId46"/>
    <p:sldId id="460" r:id="rId47"/>
    <p:sldId id="463" r:id="rId48"/>
    <p:sldId id="464" r:id="rId49"/>
    <p:sldId id="571" r:id="rId50"/>
    <p:sldId id="465" r:id="rId51"/>
    <p:sldId id="572" r:id="rId52"/>
    <p:sldId id="466" r:id="rId53"/>
    <p:sldId id="470" r:id="rId54"/>
    <p:sldId id="472" r:id="rId55"/>
    <p:sldId id="471" r:id="rId56"/>
    <p:sldId id="474" r:id="rId57"/>
    <p:sldId id="475" r:id="rId58"/>
    <p:sldId id="476" r:id="rId59"/>
    <p:sldId id="478" r:id="rId60"/>
    <p:sldId id="480" r:id="rId61"/>
    <p:sldId id="514" r:id="rId62"/>
    <p:sldId id="515" r:id="rId63"/>
    <p:sldId id="520" r:id="rId64"/>
    <p:sldId id="521" r:id="rId65"/>
    <p:sldId id="523" r:id="rId66"/>
    <p:sldId id="549" r:id="rId67"/>
    <p:sldId id="526" r:id="rId68"/>
    <p:sldId id="527" r:id="rId69"/>
    <p:sldId id="528" r:id="rId70"/>
    <p:sldId id="529" r:id="rId71"/>
    <p:sldId id="530" r:id="rId72"/>
    <p:sldId id="531" r:id="rId73"/>
    <p:sldId id="569" r:id="rId74"/>
    <p:sldId id="551" r:id="rId75"/>
    <p:sldId id="553" r:id="rId76"/>
    <p:sldId id="554" r:id="rId77"/>
    <p:sldId id="559" r:id="rId78"/>
    <p:sldId id="570" r:id="rId79"/>
    <p:sldId id="513"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256"/>
            <p14:sldId id="257"/>
          </p14:sldIdLst>
        </p14:section>
        <p14:section name="Untitled Section" id="{2BE8C0B0-CD57-493F-A108-8702C42E81B9}">
          <p14:sldIdLst>
            <p14:sldId id="303"/>
            <p14:sldId id="318"/>
            <p14:sldId id="319"/>
          </p14:sldIdLst>
        </p14:section>
        <p14:section name="Untitled Section" id="{0CF2A6AD-360E-47FB-8ECD-F1C6673DB12B}">
          <p14:sldIdLst>
            <p14:sldId id="308"/>
          </p14:sldIdLst>
        </p14:section>
        <p14:section name="Untitled Section" id="{D51CC400-5DF8-4A6C-ADC1-A87CE5CA3973}">
          <p14:sldIdLst>
            <p14:sldId id="350"/>
            <p14:sldId id="347"/>
            <p14:sldId id="348"/>
          </p14:sldIdLst>
        </p14:section>
        <p14:section name="Untitled Section" id="{0206B3E8-1DBC-4C0D-82BA-4739B977B209}">
          <p14:sldIdLst>
            <p14:sldId id="349"/>
          </p14:sldIdLst>
        </p14:section>
        <p14:section name="Untitled Section" id="{E420C153-046F-4F9A-A67B-F9DFDB384FD5}">
          <p14:sldIdLst>
            <p14:sldId id="317"/>
          </p14:sldIdLst>
        </p14:section>
        <p14:section name="Untitled Section" id="{8C215FAF-8C8E-4CC3-BCF9-5C81EBFA6455}">
          <p14:sldIdLst>
            <p14:sldId id="339"/>
            <p14:sldId id="301"/>
          </p14:sldIdLst>
        </p14:section>
        <p14:section name="Untitled Section" id="{42ADF8C5-8C5C-40B2-AF2C-9C67A4D4E44D}">
          <p14:sldIdLst>
            <p14:sldId id="353"/>
            <p14:sldId id="316"/>
            <p14:sldId id="354"/>
            <p14:sldId id="325"/>
            <p14:sldId id="355"/>
            <p14:sldId id="365"/>
            <p14:sldId id="366"/>
            <p14:sldId id="367"/>
            <p14:sldId id="368"/>
            <p14:sldId id="369"/>
            <p14:sldId id="370"/>
            <p14:sldId id="371"/>
            <p14:sldId id="372"/>
            <p14:sldId id="404"/>
            <p14:sldId id="405"/>
            <p14:sldId id="373"/>
            <p14:sldId id="403"/>
            <p14:sldId id="384"/>
            <p14:sldId id="406"/>
            <p14:sldId id="407"/>
            <p14:sldId id="453"/>
            <p14:sldId id="454"/>
            <p14:sldId id="455"/>
            <p14:sldId id="452"/>
            <p14:sldId id="420"/>
            <p14:sldId id="456"/>
            <p14:sldId id="457"/>
            <p14:sldId id="458"/>
            <p14:sldId id="459"/>
            <p14:sldId id="460"/>
            <p14:sldId id="463"/>
            <p14:sldId id="464"/>
            <p14:sldId id="571"/>
            <p14:sldId id="465"/>
            <p14:sldId id="572"/>
            <p14:sldId id="466"/>
            <p14:sldId id="470"/>
            <p14:sldId id="472"/>
            <p14:sldId id="471"/>
            <p14:sldId id="474"/>
            <p14:sldId id="475"/>
            <p14:sldId id="476"/>
            <p14:sldId id="478"/>
            <p14:sldId id="480"/>
            <p14:sldId id="514"/>
            <p14:sldId id="515"/>
            <p14:sldId id="520"/>
            <p14:sldId id="521"/>
            <p14:sldId id="523"/>
            <p14:sldId id="549"/>
            <p14:sldId id="526"/>
            <p14:sldId id="527"/>
            <p14:sldId id="528"/>
            <p14:sldId id="529"/>
            <p14:sldId id="530"/>
            <p14:sldId id="531"/>
            <p14:sldId id="569"/>
            <p14:sldId id="551"/>
            <p14:sldId id="553"/>
            <p14:sldId id="554"/>
            <p14:sldId id="559"/>
            <p14:sldId id="570"/>
            <p14:sldId id="5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10" autoAdjust="0"/>
    <p:restoredTop sz="95394" autoAdjust="0"/>
  </p:normalViewPr>
  <p:slideViewPr>
    <p:cSldViewPr snapToGrid="0">
      <p:cViewPr varScale="1">
        <p:scale>
          <a:sx n="90" d="100"/>
          <a:sy n="90" d="100"/>
        </p:scale>
        <p:origin x="594" y="84"/>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17/12/2016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dirty="0"/>
          </a:p>
        </p:txBody>
      </p:sp>
      <p:sp>
        <p:nvSpPr>
          <p:cNvPr id="10" name="Date Placeholder 9"/>
          <p:cNvSpPr>
            <a:spLocks noGrp="1"/>
          </p:cNvSpPr>
          <p:nvPr>
            <p:ph type="dt" idx="13"/>
          </p:nvPr>
        </p:nvSpPr>
        <p:spPr/>
        <p:txBody>
          <a:bodyPr/>
          <a:lstStyle/>
          <a:p>
            <a:fld id="{D86B6F6D-10A7-4370-A088-967AA50D8CFD}" type="datetime8">
              <a:rPr lang="en-US" smtClean="0"/>
              <a:t>12/17/2016 12:30 PM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88291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124435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5</a:t>
            </a:fld>
            <a:endParaRPr lang="en-US">
              <a:solidFill>
                <a:prstClr val="black"/>
              </a:solidFill>
              <a:latin typeface="Arial"/>
            </a:endParaRPr>
          </a:p>
        </p:txBody>
      </p:sp>
    </p:spTree>
    <p:extLst>
      <p:ext uri="{BB962C8B-B14F-4D97-AF65-F5344CB8AC3E}">
        <p14:creationId xmlns:p14="http://schemas.microsoft.com/office/powerpoint/2010/main" val="3845690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11</a:t>
            </a:fld>
            <a:endParaRPr lang="en-US"/>
          </a:p>
        </p:txBody>
      </p:sp>
    </p:spTree>
    <p:extLst>
      <p:ext uri="{BB962C8B-B14F-4D97-AF65-F5344CB8AC3E}">
        <p14:creationId xmlns:p14="http://schemas.microsoft.com/office/powerpoint/2010/main" val="1755256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12</a:t>
            </a:fld>
            <a:endParaRPr lang="en-GB"/>
          </a:p>
        </p:txBody>
      </p:sp>
    </p:spTree>
    <p:extLst>
      <p:ext uri="{BB962C8B-B14F-4D97-AF65-F5344CB8AC3E}">
        <p14:creationId xmlns:p14="http://schemas.microsoft.com/office/powerpoint/2010/main" val="2509882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13</a:t>
            </a:fld>
            <a:endParaRPr lang="en-GB"/>
          </a:p>
        </p:txBody>
      </p:sp>
    </p:spTree>
    <p:extLst>
      <p:ext uri="{BB962C8B-B14F-4D97-AF65-F5344CB8AC3E}">
        <p14:creationId xmlns:p14="http://schemas.microsoft.com/office/powerpoint/2010/main" val="263111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15</a:t>
            </a:fld>
            <a:endParaRPr lang="en-US"/>
          </a:p>
        </p:txBody>
      </p:sp>
    </p:spTree>
    <p:extLst>
      <p:ext uri="{BB962C8B-B14F-4D97-AF65-F5344CB8AC3E}">
        <p14:creationId xmlns:p14="http://schemas.microsoft.com/office/powerpoint/2010/main" val="3792913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12/17/2016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20257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12/17/2016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28128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Review</a:t>
            </a:r>
          </a:p>
        </p:txBody>
      </p:sp>
    </p:spTree>
    <p:extLst>
      <p:ext uri="{BB962C8B-B14F-4D97-AF65-F5344CB8AC3E}">
        <p14:creationId xmlns:p14="http://schemas.microsoft.com/office/powerpoint/2010/main" val="1857538631"/>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a:t>Agenda</a:t>
            </a:r>
          </a:p>
        </p:txBody>
      </p:sp>
    </p:spTree>
    <p:extLst>
      <p:ext uri="{BB962C8B-B14F-4D97-AF65-F5344CB8AC3E}">
        <p14:creationId xmlns:p14="http://schemas.microsoft.com/office/powerpoint/2010/main" val="2524599731"/>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460652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8612774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30521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358166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67449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a:t>0:00</a:t>
            </a:r>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Click to edit text</a:t>
            </a:r>
          </a:p>
          <a:p>
            <a:pPr marL="457200" lvl="1" indent="-222250">
              <a:buFont typeface="+mj-lt"/>
              <a:buAutoNum type="arabicPeriod"/>
            </a:pPr>
            <a:r>
              <a:rPr lang="en-US" dirty="0"/>
              <a:t>Second level</a:t>
            </a:r>
          </a:p>
          <a:p>
            <a:pPr marL="692150" lvl="2" indent="-227013"/>
            <a:r>
              <a:rPr lang="en-US" dirty="0"/>
              <a:t>Third level</a:t>
            </a:r>
          </a:p>
          <a:p>
            <a:pPr marL="1149350" lvl="3" indent="-227013"/>
            <a:r>
              <a:rPr lang="en-US" dirty="0"/>
              <a:t>Fourth level</a:t>
            </a:r>
          </a:p>
          <a:p>
            <a:pPr marL="1606550" lvl="4" indent="-227013"/>
            <a:r>
              <a:rPr lang="en-US" dirty="0"/>
              <a:t>Fifth level</a:t>
            </a:r>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9" r:id="rId29"/>
  </p:sldLayoutIdLst>
  <p:transition>
    <p:fade/>
  </p:transition>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dev.windows.com/" TargetMode="External"/><Relationship Id="rId2" Type="http://schemas.openxmlformats.org/officeDocument/2006/relationships/hyperlink" Target="http://msdn.microsoft.com/" TargetMode="Externa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hyperlink" Target="http://microsoftvirtualacademy.com/" TargetMode="External"/><Relationship Id="rId4" Type="http://schemas.openxmlformats.org/officeDocument/2006/relationships/hyperlink" Target="http://msevents.microsoft.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1.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12.png"/><Relationship Id="rId3" Type="http://schemas.openxmlformats.org/officeDocument/2006/relationships/image" Target="../media/image18.png"/><Relationship Id="rId21" Type="http://schemas.openxmlformats.org/officeDocument/2006/relationships/image" Target="../media/image36.png"/><Relationship Id="rId34" Type="http://schemas.openxmlformats.org/officeDocument/2006/relationships/image" Target="../media/image7.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6.png"/><Relationship Id="rId38"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5.png"/><Relationship Id="rId37" Type="http://schemas.openxmlformats.org/officeDocument/2006/relationships/image" Target="../media/image10.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14.jpeg"/><Relationship Id="rId36" Type="http://schemas.openxmlformats.org/officeDocument/2006/relationships/image" Target="../media/image9.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13.png"/><Relationship Id="rId30" Type="http://schemas.openxmlformats.org/officeDocument/2006/relationships/image" Target="../media/image17.png"/><Relationship Id="rId3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28"/>
            <a:ext cx="12192000" cy="6858000"/>
          </a:xfrm>
          <a:prstGeom prst="rect">
            <a:avLst/>
          </a:prstGeom>
        </p:spPr>
      </p:pic>
      <p:sp>
        <p:nvSpPr>
          <p:cNvPr id="2" name="Title 1"/>
          <p:cNvSpPr>
            <a:spLocks noGrp="1"/>
          </p:cNvSpPr>
          <p:nvPr>
            <p:ph type="ctrTitle"/>
          </p:nvPr>
        </p:nvSpPr>
        <p:spPr>
          <a:xfrm>
            <a:off x="335787" y="0"/>
            <a:ext cx="10751313" cy="2161309"/>
          </a:xfrm>
        </p:spPr>
        <p:txBody>
          <a:bodyPr/>
          <a:lstStyle/>
          <a:p>
            <a:r>
              <a:rPr lang="en-US" sz="5400" dirty="0">
                <a:solidFill>
                  <a:schemeClr val="tx2"/>
                </a:solidFill>
              </a:rPr>
              <a:t>D-1 100</a:t>
            </a:r>
            <a:r>
              <a:rPr lang="ko-KR" altLang="en-US" sz="5400">
                <a:solidFill>
                  <a:schemeClr val="tx2"/>
                </a:solidFill>
              </a:rPr>
              <a:t>분만에 배워보는 </a:t>
            </a:r>
            <a:r>
              <a:rPr lang="en-US" altLang="ko-KR" sz="5400" dirty="0">
                <a:solidFill>
                  <a:schemeClr val="tx2"/>
                </a:solidFill>
              </a:rPr>
              <a:t>Windows Universal App </a:t>
            </a:r>
            <a:r>
              <a:rPr lang="ko-KR" altLang="en-US" sz="5400">
                <a:solidFill>
                  <a:schemeClr val="tx2"/>
                </a:solidFill>
              </a:rPr>
              <a:t>개발</a:t>
            </a:r>
            <a:endParaRPr lang="en-US" sz="5400" dirty="0">
              <a:solidFill>
                <a:schemeClr val="tx2"/>
              </a:solidFill>
            </a:endParaRPr>
          </a:p>
        </p:txBody>
      </p:sp>
      <p:sp>
        <p:nvSpPr>
          <p:cNvPr id="3" name="Subtitle 2"/>
          <p:cNvSpPr>
            <a:spLocks noGrp="1"/>
          </p:cNvSpPr>
          <p:nvPr>
            <p:ph type="subTitle" idx="1"/>
          </p:nvPr>
        </p:nvSpPr>
        <p:spPr>
          <a:xfrm>
            <a:off x="6096000" y="3535737"/>
            <a:ext cx="5683827" cy="2238552"/>
          </a:xfrm>
          <a:solidFill>
            <a:schemeClr val="tx1">
              <a:lumMod val="75000"/>
            </a:schemeClr>
          </a:solidFill>
        </p:spPr>
        <p:txBody>
          <a:bodyPr/>
          <a:lstStyle/>
          <a:p>
            <a:r>
              <a:rPr lang="ko-KR" altLang="en-US" dirty="0"/>
              <a:t>김영욱 </a:t>
            </a:r>
            <a:r>
              <a:rPr lang="en-US" dirty="0">
                <a:solidFill>
                  <a:schemeClr val="bg2">
                    <a:lumMod val="90000"/>
                  </a:schemeClr>
                </a:solidFill>
              </a:rPr>
              <a:t>Evangelist</a:t>
            </a:r>
          </a:p>
          <a:p>
            <a:r>
              <a:rPr lang="en-US" dirty="0"/>
              <a:t>Yowkim@Microsoft.com</a:t>
            </a:r>
          </a:p>
        </p:txBody>
      </p:sp>
    </p:spTree>
    <p:extLst>
      <p:ext uri="{BB962C8B-B14F-4D97-AF65-F5344CB8AC3E}">
        <p14:creationId xmlns:p14="http://schemas.microsoft.com/office/powerpoint/2010/main" val="2778220317"/>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extensions</a:t>
            </a:r>
          </a:p>
        </p:txBody>
      </p:sp>
      <p:sp>
        <p:nvSpPr>
          <p:cNvPr id="3" name="Text Placeholder 2"/>
          <p:cNvSpPr>
            <a:spLocks noGrp="1"/>
          </p:cNvSpPr>
          <p:nvPr>
            <p:ph type="body" sz="quarter" idx="10"/>
          </p:nvPr>
        </p:nvSpPr>
        <p:spPr/>
        <p:txBody>
          <a:bodyPr/>
          <a:lstStyle/>
          <a:p>
            <a:r>
              <a:rPr lang="en-US" dirty="0"/>
              <a:t>Device-specific API</a:t>
            </a:r>
            <a:endParaRPr lang="en-GB" dirty="0"/>
          </a:p>
          <a:p>
            <a:pPr lvl="1"/>
            <a:r>
              <a:rPr lang="en-GB" dirty="0"/>
              <a:t>Family-specific capabilities</a:t>
            </a:r>
          </a:p>
          <a:p>
            <a:pPr lvl="1"/>
            <a:r>
              <a:rPr lang="en-GB" dirty="0"/>
              <a:t>Compatible across devices</a:t>
            </a:r>
          </a:p>
          <a:p>
            <a:pPr lvl="1"/>
            <a:r>
              <a:rPr lang="en-GB" dirty="0"/>
              <a:t>Unique update cadence</a:t>
            </a:r>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Phone</a:t>
              </a:r>
            </a:p>
            <a:p>
              <a:pPr algn="ctr">
                <a:lnSpc>
                  <a:spcPct val="90000"/>
                </a:lnSpc>
                <a:spcBef>
                  <a:spcPts val="600"/>
                </a:spcBef>
              </a:pPr>
              <a:r>
                <a:rPr lang="en-US" sz="1400" dirty="0"/>
                <a:t>Device</a:t>
              </a:r>
              <a:endParaRPr lang="en-US" sz="2000" dirty="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Xbox</a:t>
              </a:r>
            </a:p>
            <a:p>
              <a:pPr algn="ctr">
                <a:lnSpc>
                  <a:spcPct val="90000"/>
                </a:lnSpc>
                <a:spcBef>
                  <a:spcPts val="600"/>
                </a:spcBef>
              </a:pPr>
              <a:r>
                <a:rPr lang="en-US" sz="1400" dirty="0"/>
                <a:t>Device</a:t>
              </a:r>
              <a:endParaRPr lang="en-US" sz="2000" dirty="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Desktop</a:t>
              </a:r>
            </a:p>
            <a:p>
              <a:pPr algn="ctr">
                <a:lnSpc>
                  <a:spcPct val="90000"/>
                </a:lnSpc>
                <a:spcBef>
                  <a:spcPts val="600"/>
                </a:spcBef>
              </a:pPr>
              <a:r>
                <a:rPr lang="en-US" sz="1400" dirty="0"/>
                <a:t>Device</a:t>
              </a:r>
              <a:endParaRPr lang="en-US" sz="2000" dirty="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Phone</a:t>
            </a:r>
          </a:p>
          <a:p>
            <a:pPr algn="ctr">
              <a:lnSpc>
                <a:spcPct val="90000"/>
              </a:lnSpc>
              <a:spcBef>
                <a:spcPts val="600"/>
              </a:spcBef>
            </a:pPr>
            <a:r>
              <a:rPr lang="en-US" sz="1400" dirty="0"/>
              <a:t>extension</a:t>
            </a:r>
            <a:endParaRPr lang="en-US" sz="2000" dirty="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Xbox</a:t>
            </a:r>
          </a:p>
          <a:p>
            <a:pPr algn="ctr">
              <a:lnSpc>
                <a:spcPct val="90000"/>
              </a:lnSpc>
              <a:spcBef>
                <a:spcPts val="600"/>
              </a:spcBef>
            </a:pPr>
            <a:r>
              <a:rPr lang="en-US" sz="1400" dirty="0"/>
              <a:t>extension</a:t>
            </a:r>
            <a:endParaRPr lang="en-US" sz="2000" dirty="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Desktop</a:t>
            </a:r>
          </a:p>
          <a:p>
            <a:pPr algn="ctr">
              <a:lnSpc>
                <a:spcPct val="90000"/>
              </a:lnSpc>
              <a:spcBef>
                <a:spcPts val="600"/>
              </a:spcBef>
            </a:pPr>
            <a:r>
              <a:rPr lang="en-US" sz="1400" dirty="0"/>
              <a:t>extension</a:t>
            </a:r>
            <a:endParaRPr lang="en-US" sz="2000" dirty="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chemeClr val="tx1"/>
              </a:solidFill>
            </a:endParaRPr>
          </a:p>
        </p:txBody>
      </p:sp>
      <p:pic>
        <p:nvPicPr>
          <p:cNvPr id="36" name="Picture 35"/>
          <p:cNvPicPr>
            <a:picLocks noChangeAspect="1"/>
          </p:cNvPicPr>
          <p:nvPr/>
        </p:nvPicPr>
        <p:blipFill>
          <a:blip r:embed="rId2"/>
          <a:stretch>
            <a:fillRect/>
          </a:stretch>
        </p:blipFill>
        <p:spPr>
          <a:xfrm>
            <a:off x="658249" y="3794298"/>
            <a:ext cx="6066642" cy="4192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550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Universal Windows Platform</a:t>
            </a:r>
          </a:p>
        </p:txBody>
      </p:sp>
      <p:sp>
        <p:nvSpPr>
          <p:cNvPr id="4" name="Text Placeholder 3"/>
          <p:cNvSpPr>
            <a:spLocks noGrp="1"/>
          </p:cNvSpPr>
          <p:nvPr>
            <p:ph type="body" sz="quarter" idx="10"/>
          </p:nvPr>
        </p:nvSpPr>
        <p:spPr>
          <a:xfrm>
            <a:off x="269239" y="1204913"/>
            <a:ext cx="11922760" cy="5653087"/>
          </a:xfrm>
        </p:spPr>
        <p:txBody>
          <a:bodyPr/>
          <a:lstStyle/>
          <a:p>
            <a:r>
              <a:rPr lang="en-US" dirty="0"/>
              <a:t>One Operating System</a:t>
            </a:r>
          </a:p>
          <a:p>
            <a:pPr lvl="1"/>
            <a:r>
              <a:rPr lang="en-US" dirty="0"/>
              <a:t>One Windows core for all devices</a:t>
            </a:r>
          </a:p>
          <a:p>
            <a:r>
              <a:rPr lang="en-US" dirty="0"/>
              <a:t>One App Platform</a:t>
            </a:r>
          </a:p>
          <a:p>
            <a:pPr lvl="1"/>
            <a:r>
              <a:rPr lang="en-US" dirty="0"/>
              <a:t>Apps run across every family</a:t>
            </a:r>
          </a:p>
          <a:p>
            <a:pPr lvl="0"/>
            <a:r>
              <a:rPr lang="en-US" dirty="0"/>
              <a:t>One Dev Center</a:t>
            </a:r>
          </a:p>
          <a:p>
            <a:pPr lvl="1"/>
            <a:r>
              <a:rPr lang="en-US" dirty="0"/>
              <a:t>Single submission flow and dashboard </a:t>
            </a:r>
          </a:p>
          <a:p>
            <a:r>
              <a:rPr lang="en-US" dirty="0"/>
              <a:t>One Store                                                    </a:t>
            </a:r>
          </a:p>
          <a:p>
            <a:pPr lvl="1"/>
            <a:r>
              <a:rPr lang="en-US" dirty="0"/>
              <a:t>Global reach, local monetization         </a:t>
            </a:r>
            <a:br>
              <a:rPr lang="en-US" dirty="0"/>
            </a:br>
            <a:r>
              <a:rPr lang="en-US" dirty="0"/>
              <a:t>Consumers, Business &amp; Education</a:t>
            </a:r>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a:solidFill>
                <a:schemeClr val="tx1"/>
              </a:solidFill>
              <a:latin typeface="+mn-lt"/>
            </a:endParaRPr>
          </a:p>
        </p:txBody>
      </p:sp>
    </p:spTree>
    <p:extLst>
      <p:ext uri="{BB962C8B-B14F-4D97-AF65-F5344CB8AC3E}">
        <p14:creationId xmlns:p14="http://schemas.microsoft.com/office/powerpoint/2010/main" val="190056073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1793" y="4736942"/>
            <a:ext cx="10995991" cy="10304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a:t>Windows 10</a:t>
            </a:r>
          </a:p>
          <a:p>
            <a:pPr algn="ctr">
              <a:lnSpc>
                <a:spcPct val="90000"/>
              </a:lnSpc>
              <a:spcBef>
                <a:spcPts val="600"/>
              </a:spcBef>
            </a:pPr>
            <a:r>
              <a:rPr lang="en-US" sz="1400" dirty="0"/>
              <a:t>operating system</a:t>
            </a:r>
          </a:p>
        </p:txBody>
      </p:sp>
      <p:grpSp>
        <p:nvGrpSpPr>
          <p:cNvPr id="7" name="Group 6"/>
          <p:cNvGrpSpPr/>
          <p:nvPr/>
        </p:nvGrpSpPr>
        <p:grpSpPr>
          <a:xfrm>
            <a:off x="7288083" y="1008403"/>
            <a:ext cx="4317507" cy="234827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b" anchorCtr="0" forceAA="0" compatLnSpc="1">
              <a:prstTxWarp prst="textNoShape">
                <a:avLst/>
              </a:prstTxWarp>
              <a:noAutofit/>
            </a:bodyPr>
            <a:lstStyle/>
            <a:p>
              <a:pPr algn="ctr">
                <a:lnSpc>
                  <a:spcPct val="90000"/>
                </a:lnSpc>
                <a:spcBef>
                  <a:spcPts val="600"/>
                </a:spcBef>
              </a:pPr>
              <a:r>
                <a:rPr lang="en-US" sz="2400" dirty="0">
                  <a:solidFill>
                    <a:schemeClr val="tx2"/>
                  </a:solidFill>
                </a:rPr>
                <a:t>Bridging technologies</a:t>
              </a: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Win32</a:t>
                </a:r>
                <a:endParaRPr lang="en-US" sz="2400" dirty="0"/>
              </a:p>
              <a:p>
                <a:pPr algn="ctr">
                  <a:lnSpc>
                    <a:spcPct val="90000"/>
                  </a:lnSpc>
                  <a:spcBef>
                    <a:spcPts val="600"/>
                  </a:spcBef>
                </a:pPr>
                <a:r>
                  <a:rPr lang="en-US" sz="1400" dirty="0"/>
                  <a:t>desktop</a:t>
                </a:r>
                <a:endParaRPr lang="en-US" sz="2400" dirty="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Web</a:t>
                </a:r>
                <a:endParaRPr lang="en-US" sz="2400" dirty="0"/>
              </a:p>
              <a:p>
                <a:pPr algn="ctr">
                  <a:lnSpc>
                    <a:spcPct val="90000"/>
                  </a:lnSpc>
                  <a:spcBef>
                    <a:spcPts val="600"/>
                  </a:spcBef>
                </a:pPr>
                <a:r>
                  <a:rPr lang="en-US" sz="1400" dirty="0"/>
                  <a:t>hosted</a:t>
                </a:r>
                <a:endParaRPr lang="en-US" sz="2400" dirty="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Java</a:t>
                </a:r>
              </a:p>
              <a:p>
                <a:pPr algn="ctr">
                  <a:lnSpc>
                    <a:spcPct val="90000"/>
                  </a:lnSpc>
                  <a:spcBef>
                    <a:spcPts val="600"/>
                  </a:spcBef>
                </a:pPr>
                <a:r>
                  <a:rPr lang="en-US" sz="1400" dirty="0"/>
                  <a:t>Android</a:t>
                </a:r>
                <a:endParaRPr lang="en-US" sz="2400" dirty="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err="1"/>
                  <a:t>Obj.C</a:t>
                </a:r>
                <a:endParaRPr lang="en-US" sz="2000" dirty="0"/>
              </a:p>
              <a:p>
                <a:pPr algn="ctr">
                  <a:lnSpc>
                    <a:spcPct val="90000"/>
                  </a:lnSpc>
                  <a:spcBef>
                    <a:spcPts val="600"/>
                  </a:spcBef>
                </a:pPr>
                <a:r>
                  <a:rPr lang="en-US" sz="1400" dirty="0"/>
                  <a:t>iOS</a:t>
                </a:r>
                <a:endParaRPr lang="en-US" sz="2400" dirty="0"/>
              </a:p>
            </p:txBody>
          </p:sp>
        </p:grpSp>
      </p:grpSp>
      <p:grpSp>
        <p:nvGrpSpPr>
          <p:cNvPr id="3" name="Group 2"/>
          <p:cNvGrpSpPr/>
          <p:nvPr/>
        </p:nvGrpSpPr>
        <p:grpSpPr>
          <a:xfrm>
            <a:off x="3938035" y="1008403"/>
            <a:ext cx="7667555" cy="3594295"/>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a:t>C++</a:t>
              </a:r>
            </a:p>
            <a:p>
              <a:pPr algn="ctr">
                <a:lnSpc>
                  <a:spcPct val="90000"/>
                </a:lnSpc>
                <a:spcBef>
                  <a:spcPts val="600"/>
                </a:spcBef>
              </a:pPr>
              <a:r>
                <a:rPr lang="en-US" sz="1400" dirty="0"/>
                <a:t>&amp; CX</a:t>
              </a:r>
              <a:endParaRPr lang="en-US" sz="2400" dirty="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a:t>.Net</a:t>
              </a:r>
              <a:endParaRPr lang="en-US" sz="2400" dirty="0"/>
            </a:p>
            <a:p>
              <a:pPr algn="ctr">
                <a:lnSpc>
                  <a:spcPct val="90000"/>
                </a:lnSpc>
                <a:spcBef>
                  <a:spcPts val="600"/>
                </a:spcBef>
              </a:pPr>
              <a:r>
                <a:rPr lang="en-US" sz="1200" dirty="0"/>
                <a:t>languages</a:t>
              </a:r>
              <a:endParaRPr lang="en-US" sz="2400" dirty="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a:t>XAML</a:t>
              </a:r>
            </a:p>
          </p:txBody>
        </p:sp>
      </p:grpSp>
      <p:grpSp>
        <p:nvGrpSpPr>
          <p:cNvPr id="2" name="Group 1"/>
          <p:cNvGrpSpPr/>
          <p:nvPr/>
        </p:nvGrpSpPr>
        <p:grpSpPr>
          <a:xfrm>
            <a:off x="609601" y="1008403"/>
            <a:ext cx="3204427" cy="3594295"/>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a:t>.Net</a:t>
              </a:r>
              <a:endParaRPr lang="en-US" sz="2400" dirty="0"/>
            </a:p>
            <a:p>
              <a:pPr algn="ctr">
                <a:lnSpc>
                  <a:spcPct val="90000"/>
                </a:lnSpc>
                <a:spcBef>
                  <a:spcPts val="600"/>
                </a:spcBef>
              </a:pPr>
              <a:r>
                <a:rPr lang="en-US" sz="1200" dirty="0"/>
                <a:t>languages</a:t>
              </a:r>
              <a:endParaRPr lang="en-US" sz="2400" dirty="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a:t>.Net</a:t>
              </a:r>
              <a:endParaRPr lang="en-US" sz="2400" dirty="0"/>
            </a:p>
            <a:p>
              <a:pPr algn="ctr">
                <a:lnSpc>
                  <a:spcPct val="90000"/>
                </a:lnSpc>
                <a:spcBef>
                  <a:spcPts val="600"/>
                </a:spcBef>
              </a:pPr>
              <a:r>
                <a:rPr lang="en-US" sz="1200" dirty="0"/>
                <a:t>runtime</a:t>
              </a:r>
              <a:endParaRPr lang="en-US" sz="2400" dirty="0"/>
            </a:p>
          </p:txBody>
        </p:sp>
      </p:grpSp>
    </p:spTree>
    <p:extLst>
      <p:ext uri="{BB962C8B-B14F-4D97-AF65-F5344CB8AC3E}">
        <p14:creationId xmlns:p14="http://schemas.microsoft.com/office/powerpoint/2010/main" val="5163522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about bridge technologies</a:t>
            </a:r>
          </a:p>
        </p:txBody>
      </p:sp>
      <p:sp>
        <p:nvSpPr>
          <p:cNvPr id="4" name="Text Placeholder 3"/>
          <p:cNvSpPr>
            <a:spLocks noGrp="1"/>
          </p:cNvSpPr>
          <p:nvPr>
            <p:ph type="body" sz="quarter" idx="10"/>
          </p:nvPr>
        </p:nvSpPr>
        <p:spPr/>
        <p:txBody>
          <a:bodyPr vert="horz" lIns="137160" tIns="109728" rIns="137160" bIns="109728" rtlCol="0" anchor="t">
            <a:noAutofit/>
          </a:bodyPr>
          <a:lstStyle/>
          <a:p>
            <a:r>
              <a:rPr lang="en-US" sz="3200" dirty="0"/>
              <a:t>Objective-C</a:t>
            </a:r>
          </a:p>
          <a:p>
            <a:pPr lvl="1"/>
            <a:r>
              <a:rPr lang="en-US" sz="1800" dirty="0"/>
              <a:t>At Build we announced iOS code can be reused in a Windows app</a:t>
            </a:r>
          </a:p>
          <a:p>
            <a:r>
              <a:rPr lang="en-US" sz="3200" dirty="0"/>
              <a:t>Android</a:t>
            </a:r>
          </a:p>
          <a:p>
            <a:pPr lvl="1"/>
            <a:r>
              <a:rPr lang="en-US" sz="1800" dirty="0"/>
              <a:t>At Build we announced Android code can be reused in a Windows app to run on Windows Phone</a:t>
            </a:r>
          </a:p>
          <a:p>
            <a:r>
              <a:rPr lang="en-US" sz="3200" dirty="0"/>
              <a:t>Web</a:t>
            </a:r>
          </a:p>
          <a:p>
            <a:pPr lvl="1"/>
            <a:r>
              <a:rPr lang="en-US" sz="1800" dirty="0"/>
              <a:t>At Build we announced web sites can be wrapped to run on Windows </a:t>
            </a:r>
          </a:p>
          <a:p>
            <a:r>
              <a:rPr lang="en-US" sz="3200" dirty="0"/>
              <a:t>Win32</a:t>
            </a:r>
          </a:p>
          <a:p>
            <a:pPr lvl="1"/>
            <a:r>
              <a:rPr lang="en-US" sz="1800" dirty="0"/>
              <a:t>At Build we announced that Classic Windows Apps (CWA) can be packaged as an </a:t>
            </a:r>
            <a:r>
              <a:rPr lang="en-US" sz="1800" dirty="0" err="1"/>
              <a:t>Appx</a:t>
            </a:r>
            <a:endParaRPr lang="en-US" sz="1800" dirty="0"/>
          </a:p>
        </p:txBody>
      </p:sp>
    </p:spTree>
    <p:extLst>
      <p:ext uri="{BB962C8B-B14F-4D97-AF65-F5344CB8AC3E}">
        <p14:creationId xmlns:p14="http://schemas.microsoft.com/office/powerpoint/2010/main" val="945497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 for Visual Studio</a:t>
            </a:r>
          </a:p>
        </p:txBody>
      </p:sp>
      <p:sp>
        <p:nvSpPr>
          <p:cNvPr id="3" name="Text Placeholder 2"/>
          <p:cNvSpPr>
            <a:spLocks noGrp="1"/>
          </p:cNvSpPr>
          <p:nvPr>
            <p:ph type="body" sz="quarter" idx="10"/>
          </p:nvPr>
        </p:nvSpPr>
        <p:spPr/>
        <p:txBody>
          <a:bodyPr/>
          <a:lstStyle/>
          <a:p>
            <a:r>
              <a:rPr lang="en-US" dirty="0"/>
              <a:t>The XAML Developer’s IDE</a:t>
            </a:r>
          </a:p>
          <a:p>
            <a:pPr lvl="1"/>
            <a:r>
              <a:rPr lang="en-US" dirty="0"/>
              <a:t>Always part of Visual Studio</a:t>
            </a:r>
          </a:p>
          <a:p>
            <a:pPr lvl="1"/>
            <a:r>
              <a:rPr lang="en-US" dirty="0"/>
              <a:t>Uses the Visual Studio shell</a:t>
            </a:r>
          </a:p>
          <a:p>
            <a:pPr lvl="1"/>
            <a:r>
              <a:rPr lang="en-US" dirty="0"/>
              <a:t>Full auto-complete &amp; </a:t>
            </a:r>
            <a:r>
              <a:rPr lang="en-US" dirty="0" err="1"/>
              <a:t>intellisense</a:t>
            </a:r>
            <a:endParaRPr lang="en-US" dirty="0"/>
          </a:p>
          <a:p>
            <a:pPr marL="342900" lvl="1" indent="-342900">
              <a:buFont typeface="Arial" panose="020B0604020202020204" pitchFamily="34" charset="0"/>
              <a:buChar char="•"/>
            </a:pPr>
            <a:r>
              <a:rPr lang="en-US" dirty="0"/>
              <a:t>Validation</a:t>
            </a:r>
          </a:p>
          <a:p>
            <a:pPr marL="342900" lvl="1" indent="-342900">
              <a:buFont typeface="Arial" panose="020B0604020202020204" pitchFamily="34" charset="0"/>
              <a:buChar char="•"/>
            </a:pPr>
            <a:r>
              <a:rPr lang="en-US" dirty="0"/>
              <a:t>Snippets</a:t>
            </a:r>
          </a:p>
          <a:p>
            <a:pPr marL="342900" lvl="1" indent="-342900">
              <a:buFont typeface="Arial" panose="020B0604020202020204" pitchFamily="34" charset="0"/>
              <a:buChar char="•"/>
            </a:pPr>
            <a:r>
              <a:rPr lang="en-US" dirty="0"/>
              <a:t>Peek</a:t>
            </a:r>
          </a:p>
          <a:p>
            <a:pPr lvl="1"/>
            <a:r>
              <a:rPr lang="en-US" dirty="0"/>
              <a:t>File &amp; solution management</a:t>
            </a:r>
          </a:p>
          <a:p>
            <a:pPr lvl="1"/>
            <a:r>
              <a:rPr lang="en-US" dirty="0"/>
              <a:t>Resource management</a:t>
            </a:r>
          </a:p>
          <a:p>
            <a:pPr lvl="1"/>
            <a:r>
              <a:rPr lang="en-US" dirty="0"/>
              <a:t>Data management</a:t>
            </a:r>
          </a:p>
          <a:p>
            <a:pPr lvl="1"/>
            <a:r>
              <a:rPr lang="en-US" dirty="0"/>
              <a:t>Animation</a:t>
            </a:r>
          </a:p>
          <a:p>
            <a:pPr lvl="1"/>
            <a:r>
              <a:rPr lang="en-US" dirty="0"/>
              <a:t>States</a:t>
            </a:r>
          </a:p>
          <a:p>
            <a:endParaRPr lang="en-US" dirty="0"/>
          </a:p>
        </p:txBody>
      </p:sp>
      <p:pic>
        <p:nvPicPr>
          <p:cNvPr id="4" name="Picture 3"/>
          <p:cNvPicPr>
            <a:picLocks noChangeAspect="1"/>
          </p:cNvPicPr>
          <p:nvPr/>
        </p:nvPicPr>
        <p:blipFill>
          <a:blip r:embed="rId2"/>
          <a:stretch>
            <a:fillRect/>
          </a:stretch>
        </p:blipFill>
        <p:spPr>
          <a:xfrm>
            <a:off x="5594365" y="2348751"/>
            <a:ext cx="6109058" cy="3903009"/>
          </a:xfrm>
          <a:prstGeom prst="rect">
            <a:avLst/>
          </a:prstGeom>
        </p:spPr>
      </p:pic>
    </p:spTree>
    <p:extLst>
      <p:ext uri="{BB962C8B-B14F-4D97-AF65-F5344CB8AC3E}">
        <p14:creationId xmlns:p14="http://schemas.microsoft.com/office/powerpoint/2010/main" val="376122783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8241" y="3601845"/>
            <a:ext cx="5529524" cy="123013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2" name="Title 1"/>
          <p:cNvSpPr>
            <a:spLocks noGrp="1"/>
          </p:cNvSpPr>
          <p:nvPr>
            <p:ph type="title"/>
          </p:nvPr>
        </p:nvSpPr>
        <p:spPr/>
        <p:txBody>
          <a:bodyPr/>
          <a:lstStyle/>
          <a:p>
            <a:r>
              <a:rPr lang="en-US" dirty="0"/>
              <a:t>Visual Studio 2015 Editions</a:t>
            </a:r>
          </a:p>
        </p:txBody>
      </p:sp>
      <p:sp>
        <p:nvSpPr>
          <p:cNvPr id="3" name="Text Placeholder 2"/>
          <p:cNvSpPr>
            <a:spLocks noGrp="1"/>
          </p:cNvSpPr>
          <p:nvPr>
            <p:ph type="body" sz="quarter" idx="10"/>
          </p:nvPr>
        </p:nvSpPr>
        <p:spPr>
          <a:xfrm>
            <a:off x="257174" y="1204913"/>
            <a:ext cx="11934825" cy="5653087"/>
          </a:xfrm>
        </p:spPr>
        <p:txBody>
          <a:bodyPr/>
          <a:lstStyle/>
          <a:p>
            <a:r>
              <a:rPr lang="en-US" dirty="0"/>
              <a:t>Enterprise</a:t>
            </a:r>
          </a:p>
          <a:p>
            <a:pPr lvl="1"/>
            <a:r>
              <a:rPr lang="en-US" dirty="0"/>
              <a:t>Architecture Modeling, Diagnostics, VSO/ALM &amp; Release Management</a:t>
            </a:r>
          </a:p>
          <a:p>
            <a:r>
              <a:rPr lang="en-US" dirty="0"/>
              <a:t>Professional</a:t>
            </a:r>
          </a:p>
          <a:p>
            <a:pPr lvl="1"/>
            <a:r>
              <a:rPr lang="en-US" dirty="0"/>
              <a:t>Architecture Validation, VSO/ALM &amp; Feedback Management</a:t>
            </a:r>
          </a:p>
          <a:p>
            <a:r>
              <a:rPr lang="en-US" dirty="0"/>
              <a:t>Community Editions</a:t>
            </a:r>
          </a:p>
          <a:p>
            <a:pPr lvl="1"/>
            <a:r>
              <a:rPr lang="en-US" dirty="0"/>
              <a:t>Visual Studio Professional Edition</a:t>
            </a:r>
          </a:p>
          <a:p>
            <a:endParaRPr lang="en-US" dirty="0"/>
          </a:p>
        </p:txBody>
      </p:sp>
    </p:spTree>
    <p:extLst>
      <p:ext uri="{BB962C8B-B14F-4D97-AF65-F5344CB8AC3E}">
        <p14:creationId xmlns:p14="http://schemas.microsoft.com/office/powerpoint/2010/main" val="17679803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Developer Network</a:t>
            </a:r>
            <a:endParaRPr lang="en-US" dirty="0"/>
          </a:p>
        </p:txBody>
      </p:sp>
      <p:sp>
        <p:nvSpPr>
          <p:cNvPr id="3" name="Text Placeholder 2"/>
          <p:cNvSpPr>
            <a:spLocks noGrp="1"/>
          </p:cNvSpPr>
          <p:nvPr>
            <p:ph type="body" sz="quarter" idx="10"/>
          </p:nvPr>
        </p:nvSpPr>
        <p:spPr/>
        <p:txBody>
          <a:bodyPr/>
          <a:lstStyle/>
          <a:p>
            <a:r>
              <a:rPr lang="en-US" dirty="0"/>
              <a:t>Microsoft documentation</a:t>
            </a:r>
          </a:p>
          <a:p>
            <a:pPr lvl="1"/>
            <a:r>
              <a:rPr lang="en-US" dirty="0">
                <a:hlinkClick r:id="rId2"/>
              </a:rPr>
              <a:t>http://msdn.Microsoft.com</a:t>
            </a:r>
            <a:endParaRPr lang="en-US" dirty="0"/>
          </a:p>
          <a:p>
            <a:pPr lvl="1"/>
            <a:r>
              <a:rPr lang="en-US" dirty="0">
                <a:hlinkClick r:id="rId3"/>
              </a:rPr>
              <a:t>http://dev.Windows.com</a:t>
            </a:r>
            <a:endParaRPr lang="en-US" dirty="0"/>
          </a:p>
          <a:p>
            <a:r>
              <a:rPr lang="en-US" dirty="0"/>
              <a:t>Microsoft training</a:t>
            </a:r>
          </a:p>
          <a:p>
            <a:pPr lvl="1"/>
            <a:r>
              <a:rPr lang="en-US" dirty="0">
                <a:hlinkClick r:id="rId4"/>
              </a:rPr>
              <a:t>http://msevents.Microsoft.com</a:t>
            </a:r>
            <a:endParaRPr lang="en-US" dirty="0"/>
          </a:p>
          <a:p>
            <a:pPr lvl="1"/>
            <a:r>
              <a:rPr lang="en-US" dirty="0">
                <a:hlinkClick r:id="rId5"/>
              </a:rPr>
              <a:t>http://MicrosoftVirtualAcademy.com</a:t>
            </a:r>
            <a:endParaRPr lang="en-US" dirty="0"/>
          </a:p>
          <a:p>
            <a:r>
              <a:rPr lang="en-US" dirty="0"/>
              <a:t>MSDN Subscription</a:t>
            </a:r>
          </a:p>
          <a:p>
            <a:pPr lvl="1"/>
            <a:r>
              <a:rPr lang="en-US" dirty="0"/>
              <a:t>Operating Systems</a:t>
            </a:r>
          </a:p>
          <a:p>
            <a:pPr lvl="1"/>
            <a:r>
              <a:rPr lang="en-US" dirty="0"/>
              <a:t>Server/Client Products</a:t>
            </a:r>
          </a:p>
          <a:p>
            <a:pPr lvl="1"/>
            <a:r>
              <a:rPr lang="en-US" dirty="0"/>
              <a:t>Developer Tools</a:t>
            </a:r>
          </a:p>
          <a:p>
            <a:pPr lvl="1"/>
            <a:r>
              <a:rPr lang="en-US" dirty="0"/>
              <a:t>Azure/O365 Credits</a:t>
            </a:r>
          </a:p>
        </p:txBody>
      </p:sp>
      <p:pic>
        <p:nvPicPr>
          <p:cNvPr id="10" name="Content Placeholder 5"/>
          <p:cNvPicPr>
            <a:picLocks noChangeAspect="1"/>
          </p:cNvPicPr>
          <p:nvPr/>
        </p:nvPicPr>
        <p:blipFill>
          <a:blip r:embed="rId6"/>
          <a:stretch>
            <a:fillRect/>
          </a:stretch>
        </p:blipFill>
        <p:spPr>
          <a:xfrm>
            <a:off x="5819716" y="2895600"/>
            <a:ext cx="6103046" cy="3325683"/>
          </a:xfrm>
          <a:prstGeom prst="rect">
            <a:avLst/>
          </a:prstGeom>
        </p:spPr>
      </p:pic>
    </p:spTree>
    <p:extLst>
      <p:ext uri="{BB962C8B-B14F-4D97-AF65-F5344CB8AC3E}">
        <p14:creationId xmlns:p14="http://schemas.microsoft.com/office/powerpoint/2010/main" val="3009976521"/>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Developer unlock</a:t>
            </a:r>
          </a:p>
        </p:txBody>
      </p:sp>
      <p:pic>
        <p:nvPicPr>
          <p:cNvPr id="10" name="Picture 9"/>
          <p:cNvPicPr>
            <a:picLocks noChangeAspect="1"/>
          </p:cNvPicPr>
          <p:nvPr/>
        </p:nvPicPr>
        <p:blipFill>
          <a:blip r:embed="rId2"/>
          <a:stretch>
            <a:fillRect/>
          </a:stretch>
        </p:blipFill>
        <p:spPr>
          <a:xfrm>
            <a:off x="4421739" y="1187620"/>
            <a:ext cx="6727855" cy="525757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84619" y="1187620"/>
            <a:ext cx="3028485" cy="5199264"/>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828401" y="3920385"/>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268503" y="3101452"/>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83647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XAML controls</a:t>
            </a:r>
          </a:p>
        </p:txBody>
      </p:sp>
    </p:spTree>
    <p:extLst>
      <p:ext uri="{BB962C8B-B14F-4D97-AF65-F5344CB8AC3E}">
        <p14:creationId xmlns:p14="http://schemas.microsoft.com/office/powerpoint/2010/main" val="3694155954"/>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controls</a:t>
            </a:r>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a:latin typeface="Consolas" panose="020B0609020204030204" pitchFamily="49" charset="0"/>
                <a:cs typeface="Consolas" panose="020B0609020204030204" pitchFamily="49" charset="0"/>
              </a:rPr>
              <a:t>&lt;</a:t>
            </a:r>
            <a:r>
              <a:rPr lang="en-US" sz="2000" b="0" dirty="0">
                <a:solidFill>
                  <a:schemeClr val="accent1"/>
                </a:solidFill>
                <a:latin typeface="Consolas" panose="020B0609020204030204" pitchFamily="49" charset="0"/>
                <a:cs typeface="Consolas" panose="020B0609020204030204" pitchFamily="49" charset="0"/>
              </a:rPr>
              <a:t>Border</a:t>
            </a:r>
            <a:r>
              <a:rPr lang="en-US" sz="2000" b="0" dirty="0">
                <a:latin typeface="Consolas" panose="020B0609020204030204" pitchFamily="49" charset="0"/>
                <a:cs typeface="Consolas" panose="020B0609020204030204" pitchFamily="49" charset="0"/>
              </a:rPr>
              <a:t> Thickness="" Brush=""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a:solidFill>
                  <a:schemeClr val="accent1"/>
                </a:solidFill>
                <a:latin typeface="Consolas" panose="020B0609020204030204" pitchFamily="49" charset="0"/>
                <a:cs typeface="Consolas" panose="020B0609020204030204" pitchFamily="49" charset="0"/>
              </a:rPr>
              <a:t>Canvas</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a:solidFill>
                  <a:schemeClr val="accent1"/>
                </a:solidFill>
                <a:latin typeface="Consolas" panose="020B0609020204030204" pitchFamily="49" charset="0"/>
                <a:cs typeface="Consolas" panose="020B0609020204030204" pitchFamily="49" charset="0"/>
              </a:rPr>
              <a:t>Grid</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RelativePanel</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ScrollViewer</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SplitView</a:t>
            </a:r>
            <a:r>
              <a:rPr lang="en-US" sz="2000" b="0" dirty="0">
                <a:latin typeface="Consolas" panose="020B0609020204030204" pitchFamily="49" charset="0"/>
                <a:cs typeface="Consolas" panose="020B0609020204030204" pitchFamily="49" charset="0"/>
              </a:rPr>
              <a:t> </a:t>
            </a:r>
            <a:r>
              <a:rPr lang="en-US" sz="2000" b="0" dirty="0" err="1">
                <a:latin typeface="Consolas" panose="020B0609020204030204" pitchFamily="49" charset="0"/>
                <a:cs typeface="Consolas" panose="020B0609020204030204" pitchFamily="49" charset="0"/>
              </a:rPr>
              <a:t>DisplayMode</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StackPanel</a:t>
            </a:r>
            <a:r>
              <a:rPr lang="en-US" sz="2000" b="0" dirty="0">
                <a:latin typeface="Consolas" panose="020B0609020204030204" pitchFamily="49" charset="0"/>
                <a:cs typeface="Consolas" panose="020B0609020204030204" pitchFamily="49" charset="0"/>
              </a:rPr>
              <a:t> Orientation=""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VariableSizedWrapGrid</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ViewBox</a:t>
            </a:r>
            <a:r>
              <a:rPr lang="en-US" sz="2000" b="0" dirty="0">
                <a:latin typeface="Consolas" panose="020B0609020204030204" pitchFamily="49" charset="0"/>
                <a:cs typeface="Consolas" panose="020B0609020204030204" pitchFamily="49" charset="0"/>
              </a:rPr>
              <a:t> Stretch="" /&gt;</a:t>
            </a:r>
          </a:p>
        </p:txBody>
      </p:sp>
      <p:pic>
        <p:nvPicPr>
          <p:cNvPr id="3" name="4F_Desired_HamburgerPane_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8024" t="-279" r="27144" b="6000"/>
          <a:stretch/>
        </p:blipFill>
        <p:spPr>
          <a:xfrm>
            <a:off x="7268901" y="1038971"/>
            <a:ext cx="4919242" cy="5819029"/>
          </a:xfrm>
          <a:prstGeom prst="rect">
            <a:avLst/>
          </a:prstGeom>
        </p:spPr>
      </p:pic>
    </p:spTree>
    <p:extLst>
      <p:ext uri="{BB962C8B-B14F-4D97-AF65-F5344CB8AC3E}">
        <p14:creationId xmlns:p14="http://schemas.microsoft.com/office/powerpoint/2010/main" val="1196449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742950" indent="-742950">
              <a:buAutoNum type="arabicPeriod"/>
            </a:pPr>
            <a:r>
              <a:rPr lang="en-US" dirty="0"/>
              <a:t>UWP</a:t>
            </a:r>
          </a:p>
          <a:p>
            <a:pPr marL="742950" indent="-742950">
              <a:buAutoNum type="arabicPeriod"/>
            </a:pPr>
            <a:r>
              <a:rPr lang="en-US" dirty="0"/>
              <a:t>XAML Controls</a:t>
            </a:r>
          </a:p>
          <a:p>
            <a:pPr marL="742950" indent="-742950">
              <a:buAutoNum type="arabicPeriod"/>
            </a:pPr>
            <a:r>
              <a:rPr lang="en-US" dirty="0"/>
              <a:t>Networking</a:t>
            </a:r>
          </a:p>
          <a:p>
            <a:pPr marL="742950" indent="-742950">
              <a:buAutoNum type="arabicPeriod"/>
            </a:pPr>
            <a:r>
              <a:rPr lang="en-US" dirty="0" err="1"/>
              <a:t>Linq</a:t>
            </a:r>
            <a:endParaRPr lang="en-US" dirty="0"/>
          </a:p>
          <a:p>
            <a:pPr marL="742950" indent="-742950">
              <a:buAutoNum type="arabicPeriod"/>
            </a:pPr>
            <a:r>
              <a:rPr lang="en-US" dirty="0"/>
              <a:t>Adaptive UI</a:t>
            </a:r>
          </a:p>
          <a:p>
            <a:pPr marL="742950" indent="-742950">
              <a:buAutoNum type="arabicPeriod"/>
            </a:pPr>
            <a:r>
              <a:rPr lang="en-US" dirty="0"/>
              <a:t>Data Binding</a:t>
            </a:r>
          </a:p>
          <a:p>
            <a:endParaRPr lang="en-US" dirty="0"/>
          </a:p>
        </p:txBody>
      </p:sp>
      <p:sp>
        <p:nvSpPr>
          <p:cNvPr id="3" name="Text Placeholder 1"/>
          <p:cNvSpPr txBox="1">
            <a:spLocks/>
          </p:cNvSpPr>
          <p:nvPr/>
        </p:nvSpPr>
        <p:spPr>
          <a:xfrm>
            <a:off x="5309734" y="1204912"/>
            <a:ext cx="11685588" cy="5653087"/>
          </a:xfrm>
          <a:prstGeom prst="rect">
            <a:avLst/>
          </a:prstGeom>
        </p:spPr>
        <p:txBody>
          <a:bodyPr vert="horz" lIns="137160" tIns="109728" rIns="137160" bIns="109728" rtlCol="0">
            <a:noAutofit/>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457200" indent="-222250" algn="l" defTabSz="914377" rtl="0" eaLnBrk="1" latinLnBrk="0" hangingPunct="1">
              <a:lnSpc>
                <a:spcPct val="90000"/>
              </a:lnSpc>
              <a:spcBef>
                <a:spcPts val="600"/>
              </a:spcBef>
              <a:buFont typeface="+mj-lt"/>
              <a:buAutoNum type="arabicPeriod"/>
              <a:defRPr sz="2400" kern="1200">
                <a:solidFill>
                  <a:schemeClr val="tx1"/>
                </a:solidFill>
                <a:latin typeface="+mn-lt"/>
                <a:ea typeface="+mn-ea"/>
                <a:cs typeface="+mn-cs"/>
              </a:defRPr>
            </a:lvl2pPr>
            <a:lvl3pPr marL="692150" indent="-227013"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149350" indent="-227013"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1606550" indent="-227013"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US" dirty="0"/>
              <a:t>7. SQLite Local Database</a:t>
            </a:r>
          </a:p>
          <a:p>
            <a:r>
              <a:rPr lang="en-US" dirty="0"/>
              <a:t>8. Toast</a:t>
            </a:r>
          </a:p>
        </p:txBody>
      </p:sp>
    </p:spTree>
    <p:extLst>
      <p:ext uri="{BB962C8B-B14F-4D97-AF65-F5344CB8AC3E}">
        <p14:creationId xmlns:p14="http://schemas.microsoft.com/office/powerpoint/2010/main" val="25954630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Canvas</a:t>
            </a:r>
          </a:p>
        </p:txBody>
      </p:sp>
      <p:pic>
        <p:nvPicPr>
          <p:cNvPr id="4" name="Picture 3"/>
          <p:cNvPicPr>
            <a:picLocks noChangeAspect="1"/>
          </p:cNvPicPr>
          <p:nvPr/>
        </p:nvPicPr>
        <p:blipFill>
          <a:blip r:embed="rId2"/>
          <a:stretch>
            <a:fillRect/>
          </a:stretch>
        </p:blipFill>
        <p:spPr>
          <a:xfrm>
            <a:off x="8307678" y="2010704"/>
            <a:ext cx="3429000" cy="3057525"/>
          </a:xfrm>
          <a:prstGeom prst="rect">
            <a:avLst/>
          </a:prstGeom>
        </p:spPr>
      </p:pic>
      <p:pic>
        <p:nvPicPr>
          <p:cNvPr id="7" name="Picture 6"/>
          <p:cNvPicPr>
            <a:picLocks noChangeAspect="1"/>
          </p:cNvPicPr>
          <p:nvPr/>
        </p:nvPicPr>
        <p:blipFill>
          <a:blip r:embed="rId3"/>
          <a:stretch>
            <a:fillRect/>
          </a:stretch>
        </p:blipFill>
        <p:spPr>
          <a:xfrm>
            <a:off x="526161" y="1578246"/>
            <a:ext cx="7191144" cy="3922442"/>
          </a:xfrm>
          <a:prstGeom prst="rect">
            <a:avLst/>
          </a:prstGeom>
        </p:spPr>
      </p:pic>
    </p:spTree>
    <p:extLst>
      <p:ext uri="{BB962C8B-B14F-4D97-AF65-F5344CB8AC3E}">
        <p14:creationId xmlns:p14="http://schemas.microsoft.com/office/powerpoint/2010/main" val="220497085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StackPanel</a:t>
            </a:r>
            <a:endParaRPr lang="en-US" dirty="0"/>
          </a:p>
        </p:txBody>
      </p:sp>
      <p:pic>
        <p:nvPicPr>
          <p:cNvPr id="2" name="Picture 1"/>
          <p:cNvPicPr>
            <a:picLocks noChangeAspect="1"/>
          </p:cNvPicPr>
          <p:nvPr/>
        </p:nvPicPr>
        <p:blipFill>
          <a:blip r:embed="rId2"/>
          <a:stretch>
            <a:fillRect/>
          </a:stretch>
        </p:blipFill>
        <p:spPr>
          <a:xfrm>
            <a:off x="512455" y="1314450"/>
            <a:ext cx="5629275" cy="4229100"/>
          </a:xfrm>
          <a:prstGeom prst="rect">
            <a:avLst/>
          </a:prstGeom>
        </p:spPr>
      </p:pic>
      <p:pic>
        <p:nvPicPr>
          <p:cNvPr id="5" name="Picture 4"/>
          <p:cNvPicPr>
            <a:picLocks noChangeAspect="1"/>
          </p:cNvPicPr>
          <p:nvPr/>
        </p:nvPicPr>
        <p:blipFill>
          <a:blip r:embed="rId3"/>
          <a:stretch>
            <a:fillRect/>
          </a:stretch>
        </p:blipFill>
        <p:spPr>
          <a:xfrm>
            <a:off x="8640452" y="404812"/>
            <a:ext cx="2962275" cy="6048375"/>
          </a:xfrm>
          <a:prstGeom prst="rect">
            <a:avLst/>
          </a:prstGeom>
        </p:spPr>
      </p:pic>
    </p:spTree>
    <p:extLst>
      <p:ext uri="{BB962C8B-B14F-4D97-AF65-F5344CB8AC3E}">
        <p14:creationId xmlns:p14="http://schemas.microsoft.com/office/powerpoint/2010/main" val="4044230856"/>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Grid</a:t>
            </a:r>
          </a:p>
        </p:txBody>
      </p:sp>
      <p:pic>
        <p:nvPicPr>
          <p:cNvPr id="4" name="Picture 3"/>
          <p:cNvPicPr>
            <a:picLocks noChangeAspect="1"/>
          </p:cNvPicPr>
          <p:nvPr/>
        </p:nvPicPr>
        <p:blipFill>
          <a:blip r:embed="rId2"/>
          <a:stretch>
            <a:fillRect/>
          </a:stretch>
        </p:blipFill>
        <p:spPr>
          <a:xfrm>
            <a:off x="379514" y="1432583"/>
            <a:ext cx="6905625" cy="4371975"/>
          </a:xfrm>
          <a:prstGeom prst="rect">
            <a:avLst/>
          </a:prstGeom>
        </p:spPr>
      </p:pic>
      <p:pic>
        <p:nvPicPr>
          <p:cNvPr id="6" name="Picture 5"/>
          <p:cNvPicPr>
            <a:picLocks noChangeAspect="1"/>
          </p:cNvPicPr>
          <p:nvPr/>
        </p:nvPicPr>
        <p:blipFill>
          <a:blip r:embed="rId3"/>
          <a:stretch>
            <a:fillRect/>
          </a:stretch>
        </p:blipFill>
        <p:spPr>
          <a:xfrm>
            <a:off x="6032810" y="1432583"/>
            <a:ext cx="5962533" cy="3271957"/>
          </a:xfrm>
          <a:prstGeom prst="rect">
            <a:avLst/>
          </a:prstGeom>
        </p:spPr>
      </p:pic>
    </p:spTree>
    <p:extLst>
      <p:ext uri="{BB962C8B-B14F-4D97-AF65-F5344CB8AC3E}">
        <p14:creationId xmlns:p14="http://schemas.microsoft.com/office/powerpoint/2010/main" val="322361143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WrapGrid</a:t>
            </a:r>
            <a:endParaRPr lang="en-US" dirty="0"/>
          </a:p>
        </p:txBody>
      </p:sp>
      <p:pic>
        <p:nvPicPr>
          <p:cNvPr id="2" name="Picture 1"/>
          <p:cNvPicPr>
            <a:picLocks noChangeAspect="1"/>
          </p:cNvPicPr>
          <p:nvPr/>
        </p:nvPicPr>
        <p:blipFill>
          <a:blip r:embed="rId2"/>
          <a:stretch>
            <a:fillRect/>
          </a:stretch>
        </p:blipFill>
        <p:spPr>
          <a:xfrm>
            <a:off x="379514" y="1338146"/>
            <a:ext cx="5728264" cy="4972166"/>
          </a:xfrm>
          <a:prstGeom prst="rect">
            <a:avLst/>
          </a:prstGeom>
        </p:spPr>
      </p:pic>
      <p:pic>
        <p:nvPicPr>
          <p:cNvPr id="5" name="Picture 4"/>
          <p:cNvPicPr>
            <a:picLocks noChangeAspect="1"/>
          </p:cNvPicPr>
          <p:nvPr/>
        </p:nvPicPr>
        <p:blipFill>
          <a:blip r:embed="rId3"/>
          <a:stretch>
            <a:fillRect/>
          </a:stretch>
        </p:blipFill>
        <p:spPr>
          <a:xfrm>
            <a:off x="7630222" y="1862540"/>
            <a:ext cx="3844383" cy="3923377"/>
          </a:xfrm>
          <a:prstGeom prst="rect">
            <a:avLst/>
          </a:prstGeom>
        </p:spPr>
      </p:pic>
    </p:spTree>
    <p:extLst>
      <p:ext uri="{BB962C8B-B14F-4D97-AF65-F5344CB8AC3E}">
        <p14:creationId xmlns:p14="http://schemas.microsoft.com/office/powerpoint/2010/main" val="73611888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ScrollViewer</a:t>
            </a:r>
            <a:endParaRPr lang="en-US" dirty="0"/>
          </a:p>
        </p:txBody>
      </p:sp>
      <p:pic>
        <p:nvPicPr>
          <p:cNvPr id="4" name="Picture 3"/>
          <p:cNvPicPr>
            <a:picLocks noChangeAspect="1"/>
          </p:cNvPicPr>
          <p:nvPr/>
        </p:nvPicPr>
        <p:blipFill rotWithShape="1">
          <a:blip r:embed="rId2"/>
          <a:srcRect t="12619"/>
          <a:stretch/>
        </p:blipFill>
        <p:spPr>
          <a:xfrm>
            <a:off x="7317853" y="2189357"/>
            <a:ext cx="4728177" cy="2330605"/>
          </a:xfrm>
          <a:prstGeom prst="rect">
            <a:avLst/>
          </a:prstGeom>
        </p:spPr>
      </p:pic>
      <p:pic>
        <p:nvPicPr>
          <p:cNvPr id="6" name="Picture 5"/>
          <p:cNvPicPr>
            <a:picLocks noChangeAspect="1"/>
          </p:cNvPicPr>
          <p:nvPr/>
        </p:nvPicPr>
        <p:blipFill>
          <a:blip r:embed="rId3"/>
          <a:stretch>
            <a:fillRect/>
          </a:stretch>
        </p:blipFill>
        <p:spPr>
          <a:xfrm>
            <a:off x="379514" y="1966912"/>
            <a:ext cx="6257925" cy="2924175"/>
          </a:xfrm>
          <a:prstGeom prst="rect">
            <a:avLst/>
          </a:prstGeom>
        </p:spPr>
      </p:pic>
    </p:spTree>
    <p:extLst>
      <p:ext uri="{BB962C8B-B14F-4D97-AF65-F5344CB8AC3E}">
        <p14:creationId xmlns:p14="http://schemas.microsoft.com/office/powerpoint/2010/main" val="68375768"/>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4644" y="1657349"/>
            <a:ext cx="6442179" cy="4226615"/>
          </a:xfrm>
          <a:prstGeom prst="rect">
            <a:avLst/>
          </a:prstGeom>
        </p:spPr>
      </p:pic>
      <p:sp>
        <p:nvSpPr>
          <p:cNvPr id="3" name="Title 2"/>
          <p:cNvSpPr>
            <a:spLocks noGrp="1"/>
          </p:cNvSpPr>
          <p:nvPr>
            <p:ph type="title"/>
          </p:nvPr>
        </p:nvSpPr>
        <p:spPr/>
        <p:txBody>
          <a:bodyPr/>
          <a:lstStyle/>
          <a:p>
            <a:r>
              <a:rPr lang="en-US" dirty="0" err="1"/>
              <a:t>Viewbox</a:t>
            </a:r>
            <a:endParaRPr lang="en-US" dirty="0"/>
          </a:p>
        </p:txBody>
      </p:sp>
      <p:pic>
        <p:nvPicPr>
          <p:cNvPr id="5" name="Picture 4"/>
          <p:cNvPicPr>
            <a:picLocks noChangeAspect="1"/>
          </p:cNvPicPr>
          <p:nvPr/>
        </p:nvPicPr>
        <p:blipFill>
          <a:blip r:embed="rId3"/>
          <a:stretch>
            <a:fillRect/>
          </a:stretch>
        </p:blipFill>
        <p:spPr>
          <a:xfrm>
            <a:off x="6646637" y="2152996"/>
            <a:ext cx="4947019" cy="2783378"/>
          </a:xfrm>
          <a:prstGeom prst="rect">
            <a:avLst/>
          </a:prstGeom>
        </p:spPr>
      </p:pic>
    </p:spTree>
    <p:extLst>
      <p:ext uri="{BB962C8B-B14F-4D97-AF65-F5344CB8AC3E}">
        <p14:creationId xmlns:p14="http://schemas.microsoft.com/office/powerpoint/2010/main" val="2989269340"/>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RelativePanel</a:t>
            </a:r>
            <a:endParaRPr lang="en-US" dirty="0"/>
          </a:p>
        </p:txBody>
      </p:sp>
      <p:sp>
        <p:nvSpPr>
          <p:cNvPr id="7" name="Text Placeholder 6"/>
          <p:cNvSpPr>
            <a:spLocks noGrp="1"/>
          </p:cNvSpPr>
          <p:nvPr>
            <p:ph type="body" sz="quarter" idx="10"/>
          </p:nvPr>
        </p:nvSpPr>
        <p:spPr/>
        <p:txBody>
          <a:bodyPr/>
          <a:lstStyle/>
          <a:p>
            <a:r>
              <a:rPr lang="en-US" dirty="0"/>
              <a:t>Some child elements</a:t>
            </a:r>
            <a:br>
              <a:rPr lang="en-US" dirty="0"/>
            </a:br>
            <a:r>
              <a:rPr lang="en-US" dirty="0"/>
              <a:t>act as anchors</a:t>
            </a:r>
          </a:p>
          <a:p>
            <a:r>
              <a:rPr lang="en-US" dirty="0"/>
              <a:t>Most child elements</a:t>
            </a:r>
            <a:br>
              <a:rPr lang="en-US" dirty="0"/>
            </a:br>
            <a:r>
              <a:rPr lang="en-US" dirty="0"/>
              <a:t>relate to others</a:t>
            </a:r>
          </a:p>
          <a:p>
            <a:r>
              <a:rPr lang="en-US" dirty="0"/>
              <a:t>It's a layout technique</a:t>
            </a:r>
            <a:br>
              <a:rPr lang="en-US" dirty="0"/>
            </a:br>
            <a:r>
              <a:rPr lang="en-US" dirty="0"/>
              <a:t>friendly with States</a:t>
            </a:r>
          </a:p>
        </p:txBody>
      </p:sp>
      <p:pic>
        <p:nvPicPr>
          <p:cNvPr id="4" name="Content Placeholder 3"/>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6553199" y="1062470"/>
            <a:ext cx="5638800" cy="4600575"/>
          </a:xfrm>
          <a:prstGeom prst="rect">
            <a:avLst/>
          </a:prstGeom>
        </p:spPr>
      </p:pic>
    </p:spTree>
    <p:extLst>
      <p:ext uri="{BB962C8B-B14F-4D97-AF65-F5344CB8AC3E}">
        <p14:creationId xmlns:p14="http://schemas.microsoft.com/office/powerpoint/2010/main" val="158069804"/>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345226" y="1023659"/>
            <a:ext cx="4846774" cy="5888499"/>
          </a:xfrm>
          <a:prstGeom prst="rect">
            <a:avLst/>
          </a:prstGeom>
        </p:spPr>
      </p:pic>
      <p:sp>
        <p:nvSpPr>
          <p:cNvPr id="2" name="Title 1"/>
          <p:cNvSpPr>
            <a:spLocks noGrp="1"/>
          </p:cNvSpPr>
          <p:nvPr>
            <p:ph type="title"/>
          </p:nvPr>
        </p:nvSpPr>
        <p:spPr/>
        <p:txBody>
          <a:bodyPr/>
          <a:lstStyle/>
          <a:p>
            <a:r>
              <a:rPr lang="en-US" dirty="0"/>
              <a:t>Buttons</a:t>
            </a:r>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a:latin typeface="Consolas" panose="020B0609020204030204" pitchFamily="49" charset="0"/>
                <a:cs typeface="Consolas" panose="020B0609020204030204" pitchFamily="49" charset="0"/>
              </a:rPr>
              <a:t>&lt;</a:t>
            </a:r>
            <a:r>
              <a:rPr lang="en-US" sz="2000" b="0" dirty="0">
                <a:solidFill>
                  <a:schemeClr val="accent1"/>
                </a:solidFill>
                <a:latin typeface="Consolas" panose="020B0609020204030204" pitchFamily="49" charset="0"/>
                <a:cs typeface="Consolas" panose="020B0609020204030204" pitchFamily="49" charset="0"/>
              </a:rPr>
              <a:t>Button</a:t>
            </a:r>
            <a:r>
              <a:rPr lang="en-US" sz="2000" b="0" dirty="0">
                <a:latin typeface="Consolas" panose="020B0609020204030204" pitchFamily="49" charset="0"/>
                <a:cs typeface="Consolas" panose="020B0609020204030204" pitchFamily="49" charset="0"/>
              </a:rPr>
              <a:t> Content=""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HyperlinkButton</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RepeatButton</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ToggleButton</a:t>
            </a:r>
            <a:r>
              <a:rPr lang="en-US" sz="2000" b="0" dirty="0">
                <a:latin typeface="Consolas" panose="020B0609020204030204" pitchFamily="49" charset="0"/>
                <a:cs typeface="Consolas" panose="020B0609020204030204" pitchFamily="49" charset="0"/>
              </a:rPr>
              <a:t> </a:t>
            </a:r>
            <a:r>
              <a:rPr lang="en-US" sz="2000" b="0" dirty="0" err="1">
                <a:latin typeface="Consolas" panose="020B0609020204030204" pitchFamily="49" charset="0"/>
                <a:cs typeface="Consolas" panose="020B0609020204030204" pitchFamily="49" charset="0"/>
              </a:rPr>
              <a:t>IsChecked</a:t>
            </a:r>
            <a:r>
              <a:rPr lang="en-US" sz="2000" b="0" dirty="0">
                <a:latin typeface="Consolas" panose="020B0609020204030204" pitchFamily="49" charset="0"/>
                <a:cs typeface="Consolas" panose="020B0609020204030204" pitchFamily="49" charset="0"/>
              </a:rPr>
              <a:t>="" /&gt;</a:t>
            </a:r>
          </a:p>
        </p:txBody>
      </p:sp>
    </p:spTree>
    <p:extLst>
      <p:ext uri="{BB962C8B-B14F-4D97-AF65-F5344CB8AC3E}">
        <p14:creationId xmlns:p14="http://schemas.microsoft.com/office/powerpoint/2010/main" val="2950403197"/>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5190"/>
          <a:stretch/>
        </p:blipFill>
        <p:spPr>
          <a:xfrm>
            <a:off x="8334375" y="1064872"/>
            <a:ext cx="3857625" cy="5816278"/>
          </a:xfrm>
          <a:prstGeom prst="rect">
            <a:avLst/>
          </a:prstGeom>
        </p:spPr>
      </p:pic>
      <p:sp>
        <p:nvSpPr>
          <p:cNvPr id="2" name="Title 1"/>
          <p:cNvSpPr>
            <a:spLocks noGrp="1"/>
          </p:cNvSpPr>
          <p:nvPr>
            <p:ph type="title"/>
          </p:nvPr>
        </p:nvSpPr>
        <p:spPr/>
        <p:txBody>
          <a:bodyPr/>
          <a:lstStyle/>
          <a:p>
            <a:r>
              <a:rPr lang="en-US" dirty="0"/>
              <a:t>Text controls</a:t>
            </a:r>
          </a:p>
        </p:txBody>
      </p:sp>
      <p:sp>
        <p:nvSpPr>
          <p:cNvPr id="3" name="Text Placeholder 2"/>
          <p:cNvSpPr>
            <a:spLocks noGrp="1"/>
          </p:cNvSpPr>
          <p:nvPr>
            <p:ph type="body" sz="quarter" idx="10"/>
          </p:nvPr>
        </p:nvSpPr>
        <p:spPr/>
        <p:txBody>
          <a:bodyPr/>
          <a:lstStyle/>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TextBox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Text=""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PasswordBox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Text=""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TextBlock</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Text=""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RichEditBox</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Content=""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RichTextBlock</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Content=""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BitmapIcon</a:t>
            </a:r>
            <a:r>
              <a:rPr lang="en-US" sz="2000" b="0" dirty="0">
                <a:solidFill>
                  <a:schemeClr val="accent1"/>
                </a:solidFill>
                <a:latin typeface="Consolas" panose="020B0609020204030204" pitchFamily="49" charset="0"/>
                <a:cs typeface="Consolas" panose="020B0609020204030204" pitchFamily="49" charset="0"/>
              </a:rPr>
              <a:t> </a:t>
            </a:r>
            <a:r>
              <a:rPr lang="en-US" sz="2000" b="0" dirty="0" err="1">
                <a:latin typeface="Consolas" panose="020B0609020204030204" pitchFamily="49" charset="0"/>
                <a:cs typeface="Consolas" panose="020B0609020204030204" pitchFamily="49" charset="0"/>
              </a:rPr>
              <a:t>UriSource</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FontIcon</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Glyph=""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SymbolIcon</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Icon=""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PathIcon</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Data="" /&gt;</a:t>
            </a:r>
          </a:p>
        </p:txBody>
      </p:sp>
    </p:spTree>
    <p:extLst>
      <p:ext uri="{BB962C8B-B14F-4D97-AF65-F5344CB8AC3E}">
        <p14:creationId xmlns:p14="http://schemas.microsoft.com/office/powerpoint/2010/main" val="3869389240"/>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SplitView</a:t>
            </a:r>
            <a:endParaRPr lang="en-US" dirty="0"/>
          </a:p>
        </p:txBody>
      </p:sp>
      <p:graphicFrame>
        <p:nvGraphicFramePr>
          <p:cNvPr id="4" name="Content Placeholder 3"/>
          <p:cNvGraphicFramePr>
            <a:graphicFrameLocks noGrp="1"/>
          </p:cNvGraphicFramePr>
          <p:nvPr>
            <p:ph sz="quarter" idx="4294967295"/>
            <p:extLst/>
          </p:nvPr>
        </p:nvGraphicFramePr>
        <p:xfrm>
          <a:off x="0" y="1187450"/>
          <a:ext cx="11652249" cy="5290236"/>
        </p:xfrm>
        <a:graphic>
          <a:graphicData uri="http://schemas.openxmlformats.org/drawingml/2006/table">
            <a:tbl>
              <a:tblPr firstRow="1" bandRow="1">
                <a:tableStyleId>{7E9639D4-E3E2-4D34-9284-5A2195B3D0D7}</a:tableStyleId>
              </a:tblPr>
              <a:tblGrid>
                <a:gridCol w="3884083">
                  <a:extLst>
                    <a:ext uri="{9D8B030D-6E8A-4147-A177-3AD203B41FA5}">
                      <a16:colId xmlns:a16="http://schemas.microsoft.com/office/drawing/2014/main" val="20000"/>
                    </a:ext>
                  </a:extLst>
                </a:gridCol>
                <a:gridCol w="3884083">
                  <a:extLst>
                    <a:ext uri="{9D8B030D-6E8A-4147-A177-3AD203B41FA5}">
                      <a16:colId xmlns:a16="http://schemas.microsoft.com/office/drawing/2014/main" val="20001"/>
                    </a:ext>
                  </a:extLst>
                </a:gridCol>
                <a:gridCol w="3884083">
                  <a:extLst>
                    <a:ext uri="{9D8B030D-6E8A-4147-A177-3AD203B41FA5}">
                      <a16:colId xmlns:a16="http://schemas.microsoft.com/office/drawing/2014/main" val="20002"/>
                    </a:ext>
                  </a:extLst>
                </a:gridCol>
              </a:tblGrid>
              <a:tr h="316451">
                <a:tc>
                  <a:txBody>
                    <a:bodyPr/>
                    <a:lstStyle/>
                    <a:p>
                      <a:pPr algn="l" fontAlgn="base"/>
                      <a:r>
                        <a:rPr lang="en-US" sz="1600" cap="none" spc="0" dirty="0">
                          <a:ln>
                            <a:noFill/>
                          </a:ln>
                          <a:effectLst/>
                        </a:rPr>
                        <a:t> </a:t>
                      </a:r>
                      <a:endParaRPr lang="en-US" sz="600" b="0" i="0" cap="none" spc="0" dirty="0">
                        <a:ln>
                          <a:noFill/>
                        </a:ln>
                        <a:solidFill>
                          <a:schemeClr val="tx1"/>
                        </a:solidFill>
                        <a:effectLst/>
                        <a:latin typeface="Calibri" panose="020F0502020204030204"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fontAlgn="base"/>
                      <a:r>
                        <a:rPr lang="en-US" sz="1600" u="none" strike="noStrike" cap="none" spc="0" dirty="0" err="1">
                          <a:ln>
                            <a:noFill/>
                          </a:ln>
                          <a:effectLst/>
                        </a:rPr>
                        <a:t>IsPaneOpen</a:t>
                      </a:r>
                      <a:r>
                        <a:rPr lang="en-US" sz="1600" u="none" strike="noStrike" cap="none" spc="0" dirty="0">
                          <a:ln>
                            <a:noFill/>
                          </a:ln>
                          <a:effectLst/>
                        </a:rPr>
                        <a:t>="True"</a:t>
                      </a:r>
                      <a:r>
                        <a:rPr lang="en-US" sz="1600" cap="none" spc="0" dirty="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fontAlgn="base"/>
                      <a:r>
                        <a:rPr lang="en-US" sz="1600" u="none" strike="noStrike" cap="none" spc="0" dirty="0" err="1">
                          <a:ln>
                            <a:noFill/>
                          </a:ln>
                          <a:effectLst/>
                        </a:rPr>
                        <a:t>IsPaneOpen</a:t>
                      </a:r>
                      <a:r>
                        <a:rPr lang="en-US" sz="1600" u="none" strike="noStrike" cap="none" spc="0" dirty="0">
                          <a:ln>
                            <a:noFill/>
                          </a:ln>
                          <a:effectLst/>
                        </a:rPr>
                        <a:t>="False"</a:t>
                      </a:r>
                      <a:r>
                        <a:rPr lang="en-US" sz="1600" cap="none" spc="0" dirty="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38739">
                <a:tc>
                  <a:txBody>
                    <a:bodyPr/>
                    <a:lstStyle/>
                    <a:p>
                      <a:pPr algn="r" fontAlgn="base"/>
                      <a:r>
                        <a:rPr lang="en-US" sz="1600" b="1" u="none" strike="noStrike" cap="none" spc="0" dirty="0" err="1">
                          <a:ln>
                            <a:noFill/>
                          </a:ln>
                          <a:effectLst/>
                        </a:rPr>
                        <a:t>DisplayMode</a:t>
                      </a:r>
                      <a:r>
                        <a:rPr lang="en-US" sz="1600" b="1" u="none" strike="noStrike" cap="none" spc="0" dirty="0">
                          <a:ln>
                            <a:noFill/>
                          </a:ln>
                          <a:effectLst/>
                        </a:rPr>
                        <a:t>=</a:t>
                      </a:r>
                      <a:br>
                        <a:rPr lang="en-US" sz="1600" b="1" u="none" strike="noStrike" cap="none" spc="0" dirty="0">
                          <a:ln>
                            <a:noFill/>
                          </a:ln>
                          <a:effectLst/>
                        </a:rPr>
                      </a:br>
                      <a:r>
                        <a:rPr lang="en-US" sz="2400" b="1" u="none" strike="noStrike" cap="none" spc="0" dirty="0">
                          <a:ln>
                            <a:noFill/>
                          </a:ln>
                          <a:effectLst/>
                        </a:rPr>
                        <a:t>"</a:t>
                      </a:r>
                      <a:r>
                        <a:rPr lang="en-US" sz="2400" b="1" u="none" strike="noStrike" cap="none" spc="0" dirty="0">
                          <a:ln>
                            <a:noFill/>
                          </a:ln>
                          <a:solidFill>
                            <a:schemeClr val="accent1"/>
                          </a:solidFill>
                          <a:effectLst/>
                        </a:rPr>
                        <a:t>Inline</a:t>
                      </a:r>
                      <a:r>
                        <a:rPr lang="en-US" sz="2400" b="1" u="none" strike="noStrike" cap="none" spc="0" dirty="0">
                          <a:ln>
                            <a:noFill/>
                          </a:ln>
                          <a:effectLst/>
                        </a:rPr>
                        <a:t>"</a:t>
                      </a:r>
                      <a:r>
                        <a:rPr lang="en-US" sz="2400" b="1" cap="none" spc="0" dirty="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rtl="0"/>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38739">
                <a:tc>
                  <a:txBody>
                    <a:bodyPr/>
                    <a:lstStyle/>
                    <a:p>
                      <a:pPr algn="r" fontAlgn="base"/>
                      <a:r>
                        <a:rPr lang="en-US" sz="1600" b="1" u="none" strike="noStrike" cap="none" spc="0" dirty="0" err="1">
                          <a:ln>
                            <a:noFill/>
                          </a:ln>
                          <a:effectLst/>
                        </a:rPr>
                        <a:t>DisplayMode</a:t>
                      </a:r>
                      <a:r>
                        <a:rPr lang="en-US" sz="1600" b="1" u="none" strike="noStrike" cap="none" spc="0" dirty="0">
                          <a:ln>
                            <a:noFill/>
                          </a:ln>
                          <a:effectLst/>
                        </a:rPr>
                        <a:t>=</a:t>
                      </a:r>
                      <a:br>
                        <a:rPr lang="en-US" sz="2400" b="1" u="none" strike="noStrike" cap="none" spc="0" dirty="0">
                          <a:ln>
                            <a:noFill/>
                          </a:ln>
                          <a:effectLst/>
                        </a:rPr>
                      </a:br>
                      <a:r>
                        <a:rPr lang="en-US" sz="2400" b="1" u="none" strike="noStrike" cap="none" spc="0" dirty="0">
                          <a:ln>
                            <a:noFill/>
                          </a:ln>
                          <a:effectLst/>
                        </a:rPr>
                        <a:t>"</a:t>
                      </a:r>
                      <a:r>
                        <a:rPr lang="en-US" sz="2400" b="1" u="none" strike="noStrike" cap="none" spc="0" dirty="0">
                          <a:ln>
                            <a:noFill/>
                          </a:ln>
                          <a:solidFill>
                            <a:schemeClr val="accent1"/>
                          </a:solidFill>
                          <a:effectLst/>
                        </a:rPr>
                        <a:t>Overlay</a:t>
                      </a:r>
                      <a:r>
                        <a:rPr lang="en-US" sz="2400" b="1" u="none" strike="noStrike" cap="none" spc="0" dirty="0">
                          <a:ln>
                            <a:noFill/>
                          </a:ln>
                          <a:effectLst/>
                        </a:rPr>
                        <a:t>"</a:t>
                      </a:r>
                      <a:r>
                        <a:rPr lang="en-US" sz="2400" b="1" cap="none" spc="0" dirty="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38739">
                <a:tc>
                  <a:txBody>
                    <a:bodyPr/>
                    <a:lstStyle/>
                    <a:p>
                      <a:pPr algn="r" fontAlgn="base"/>
                      <a:r>
                        <a:rPr lang="en-US" sz="1600" b="1" u="none" strike="noStrike" cap="none" spc="0" dirty="0" err="1">
                          <a:ln>
                            <a:noFill/>
                          </a:ln>
                          <a:effectLst/>
                        </a:rPr>
                        <a:t>DisplayMode</a:t>
                      </a:r>
                      <a:r>
                        <a:rPr lang="en-US" sz="1600" b="1" u="none" strike="noStrike" cap="none" spc="0" dirty="0">
                          <a:ln>
                            <a:noFill/>
                          </a:ln>
                          <a:effectLst/>
                        </a:rPr>
                        <a:t>=</a:t>
                      </a:r>
                      <a:br>
                        <a:rPr lang="en-US" sz="2400" b="1" u="none" strike="noStrike" cap="none" spc="0" dirty="0">
                          <a:ln>
                            <a:noFill/>
                          </a:ln>
                          <a:effectLst/>
                        </a:rPr>
                      </a:br>
                      <a:r>
                        <a:rPr lang="en-US" sz="2400" b="1" u="none" strike="noStrike" cap="none" spc="0" dirty="0">
                          <a:ln>
                            <a:noFill/>
                          </a:ln>
                          <a:effectLst/>
                        </a:rPr>
                        <a:t>"</a:t>
                      </a:r>
                      <a:r>
                        <a:rPr lang="en-US" sz="2400" b="1" u="none" strike="noStrike" cap="none" spc="0" dirty="0" err="1">
                          <a:ln>
                            <a:noFill/>
                          </a:ln>
                          <a:solidFill>
                            <a:schemeClr val="accent1"/>
                          </a:solidFill>
                          <a:effectLst/>
                        </a:rPr>
                        <a:t>CompactInline</a:t>
                      </a:r>
                      <a:r>
                        <a:rPr lang="en-US" sz="2400" b="1" u="none" strike="noStrike" cap="none" spc="0" dirty="0">
                          <a:ln>
                            <a:noFill/>
                          </a:ln>
                          <a:effectLst/>
                        </a:rPr>
                        <a:t>"</a:t>
                      </a:r>
                      <a:endParaRPr lang="en-US" sz="900" b="1" cap="none" spc="0" dirty="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38739">
                <a:tc>
                  <a:txBody>
                    <a:bodyPr/>
                    <a:lstStyle/>
                    <a:p>
                      <a:pPr marL="0" marR="0" lvl="0" indent="0" algn="r" defTabSz="914377"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737373"/>
                          </a:solidFill>
                          <a:effectLst/>
                          <a:uLnTx/>
                          <a:uFillTx/>
                          <a:latin typeface="+mn-lt"/>
                          <a:ea typeface="+mn-ea"/>
                          <a:cs typeface="+mn-cs"/>
                        </a:rPr>
                        <a:t>DisplayMode</a:t>
                      </a:r>
                      <a:r>
                        <a:rPr kumimoji="0" lang="en-US" sz="1600" b="1" i="0" u="none" strike="noStrike" kern="1200" cap="none" spc="0" normalizeH="0" baseline="0" noProof="0" dirty="0">
                          <a:ln>
                            <a:noFill/>
                          </a:ln>
                          <a:solidFill>
                            <a:srgbClr val="737373"/>
                          </a:solidFill>
                          <a:effectLst/>
                          <a:uLnTx/>
                          <a:uFillTx/>
                          <a:latin typeface="+mn-lt"/>
                          <a:ea typeface="+mn-ea"/>
                          <a:cs typeface="+mn-cs"/>
                        </a:rPr>
                        <a:t>=</a:t>
                      </a:r>
                      <a:br>
                        <a:rPr kumimoji="0" lang="en-US" sz="2400" b="1" i="0" u="none" strike="noStrike" kern="1200" cap="none" spc="0" normalizeH="0" baseline="0" noProof="0" dirty="0">
                          <a:ln>
                            <a:noFill/>
                          </a:ln>
                          <a:solidFill>
                            <a:srgbClr val="737373"/>
                          </a:solidFill>
                          <a:effectLst/>
                          <a:uLnTx/>
                          <a:uFillTx/>
                          <a:latin typeface="+mn-lt"/>
                          <a:ea typeface="+mn-ea"/>
                          <a:cs typeface="+mn-cs"/>
                        </a:rPr>
                      </a:br>
                      <a:r>
                        <a:rPr kumimoji="0" lang="en-US" sz="2400" b="1" i="0" u="none" strike="noStrike" kern="1200" cap="none" spc="0" normalizeH="0" baseline="0" noProof="0" dirty="0">
                          <a:ln>
                            <a:noFill/>
                          </a:ln>
                          <a:solidFill>
                            <a:srgbClr val="737373"/>
                          </a:solidFill>
                          <a:effectLst/>
                          <a:uLnTx/>
                          <a:uFillTx/>
                          <a:latin typeface="+mn-lt"/>
                          <a:ea typeface="+mn-ea"/>
                          <a:cs typeface="+mn-cs"/>
                        </a:rPr>
                        <a:t>"</a:t>
                      </a:r>
                      <a:r>
                        <a:rPr lang="en-US" sz="2400" b="1" u="none" strike="noStrike" cap="none" spc="0" dirty="0" err="1">
                          <a:ln>
                            <a:noFill/>
                          </a:ln>
                          <a:solidFill>
                            <a:schemeClr val="accent1"/>
                          </a:solidFill>
                          <a:effectLst/>
                        </a:rPr>
                        <a:t>CompactOverlay</a:t>
                      </a:r>
                      <a:r>
                        <a:rPr kumimoji="0" lang="en-US" sz="2400" b="1" i="0" u="none" strike="noStrike" kern="1200" cap="none" spc="0" normalizeH="0" baseline="0" noProof="0" dirty="0">
                          <a:ln>
                            <a:noFill/>
                          </a:ln>
                          <a:solidFill>
                            <a:srgbClr val="737373"/>
                          </a:solidFill>
                          <a:effectLst/>
                          <a:uLnTx/>
                          <a:uFillTx/>
                          <a:latin typeface="+mn-lt"/>
                          <a:ea typeface="+mn-ea"/>
                          <a:cs typeface="+mn-cs"/>
                        </a:rPr>
                        <a:t>"</a:t>
                      </a:r>
                      <a:endParaRPr kumimoji="0" lang="en-US" sz="900" b="1" i="0" u="none" strike="noStrike" kern="1200" cap="none" spc="0" normalizeH="0" baseline="0" noProof="0" dirty="0">
                        <a:ln>
                          <a:noFill/>
                        </a:ln>
                        <a:solidFill>
                          <a:srgbClr val="737373"/>
                        </a:solidFill>
                        <a:effectLst/>
                        <a:uLnTx/>
                        <a:uFillTx/>
                        <a:latin typeface="+mn-lt"/>
                        <a:ea typeface="+mn-ea"/>
                        <a:cs typeface="+mn-cs"/>
                      </a:endParaRPr>
                    </a:p>
                    <a:p>
                      <a:pPr algn="r" fontAlgn="base"/>
                      <a:endParaRPr lang="en-US" sz="900" b="1" cap="none" spc="0" dirty="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3" name="Rectangle 12"/>
          <p:cNvSpPr/>
          <p:nvPr/>
        </p:nvSpPr>
        <p:spPr>
          <a:xfrm>
            <a:off x="5024582"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5762170" y="1866598"/>
            <a:ext cx="134982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5" name="Rectangle 14"/>
          <p:cNvSpPr/>
          <p:nvPr/>
        </p:nvSpPr>
        <p:spPr>
          <a:xfrm>
            <a:off x="5024582" y="1589977"/>
            <a:ext cx="752331"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7" name="Rectangle 16"/>
          <p:cNvSpPr/>
          <p:nvPr/>
        </p:nvSpPr>
        <p:spPr>
          <a:xfrm>
            <a:off x="5024582"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8" name="Left-Right Arrow 17"/>
          <p:cNvSpPr/>
          <p:nvPr/>
        </p:nvSpPr>
        <p:spPr>
          <a:xfrm>
            <a:off x="5043054"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9" name="Rectangle 18"/>
          <p:cNvSpPr/>
          <p:nvPr/>
        </p:nvSpPr>
        <p:spPr>
          <a:xfrm>
            <a:off x="5024582" y="2843552"/>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5" name="Rectangle 24"/>
          <p:cNvSpPr/>
          <p:nvPr/>
        </p:nvSpPr>
        <p:spPr>
          <a:xfrm>
            <a:off x="8894619"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6" name="Left-Right Arrow 25"/>
          <p:cNvSpPr/>
          <p:nvPr/>
        </p:nvSpPr>
        <p:spPr>
          <a:xfrm>
            <a:off x="8913091" y="1866598"/>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7" name="Rectangle 26"/>
          <p:cNvSpPr/>
          <p:nvPr/>
        </p:nvSpPr>
        <p:spPr>
          <a:xfrm>
            <a:off x="8894619"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8" name="Left-Right Arrow 27"/>
          <p:cNvSpPr/>
          <p:nvPr/>
        </p:nvSpPr>
        <p:spPr>
          <a:xfrm>
            <a:off x="8913091"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nvGrpSpPr>
          <p:cNvPr id="5" name="Group 4"/>
          <p:cNvGrpSpPr/>
          <p:nvPr/>
        </p:nvGrpSpPr>
        <p:grpSpPr>
          <a:xfrm>
            <a:off x="5024582" y="5337058"/>
            <a:ext cx="5966691" cy="1081095"/>
            <a:chOff x="5024582" y="4071477"/>
            <a:chExt cx="5966691" cy="1081095"/>
          </a:xfrm>
        </p:grpSpPr>
        <p:sp>
          <p:nvSpPr>
            <p:cNvPr id="21" name="Rectangle 20"/>
            <p:cNvSpPr/>
            <p:nvPr/>
          </p:nvSpPr>
          <p:spPr>
            <a:xfrm>
              <a:off x="5024582"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2" name="Left-Right Arrow 21"/>
            <p:cNvSpPr/>
            <p:nvPr/>
          </p:nvSpPr>
          <p:spPr>
            <a:xfrm>
              <a:off x="5181600" y="4348099"/>
              <a:ext cx="193039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3" name="Rectangle 22"/>
            <p:cNvSpPr/>
            <p:nvPr/>
          </p:nvSpPr>
          <p:spPr>
            <a:xfrm>
              <a:off x="5024582" y="4071478"/>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4" name="Rectangle 23"/>
            <p:cNvSpPr/>
            <p:nvPr/>
          </p:nvSpPr>
          <p:spPr>
            <a:xfrm>
              <a:off x="5024583"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9" name="Rectangle 28"/>
            <p:cNvSpPr/>
            <p:nvPr/>
          </p:nvSpPr>
          <p:spPr>
            <a:xfrm>
              <a:off x="8894619"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9042399" y="4348099"/>
              <a:ext cx="193963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2" name="Rectangle 31"/>
            <p:cNvSpPr/>
            <p:nvPr/>
          </p:nvSpPr>
          <p:spPr>
            <a:xfrm>
              <a:off x="8894620"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 name="Group 2"/>
          <p:cNvGrpSpPr/>
          <p:nvPr/>
        </p:nvGrpSpPr>
        <p:grpSpPr>
          <a:xfrm>
            <a:off x="5015345" y="4073563"/>
            <a:ext cx="5966691" cy="1081095"/>
            <a:chOff x="5031839" y="5326962"/>
            <a:chExt cx="5966691" cy="1081095"/>
          </a:xfrm>
        </p:grpSpPr>
        <p:sp>
          <p:nvSpPr>
            <p:cNvPr id="31" name="Rectangle 30"/>
            <p:cNvSpPr/>
            <p:nvPr/>
          </p:nvSpPr>
          <p:spPr>
            <a:xfrm>
              <a:off x="5031839"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4" name="Left-Right Arrow 33"/>
            <p:cNvSpPr/>
            <p:nvPr/>
          </p:nvSpPr>
          <p:spPr>
            <a:xfrm>
              <a:off x="5791199" y="5603584"/>
              <a:ext cx="132805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5" name="Rectangle 34"/>
            <p:cNvSpPr/>
            <p:nvPr/>
          </p:nvSpPr>
          <p:spPr>
            <a:xfrm>
              <a:off x="5031839" y="5326963"/>
              <a:ext cx="752331" cy="1081094"/>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7" name="Rectangle 36"/>
            <p:cNvSpPr/>
            <p:nvPr/>
          </p:nvSpPr>
          <p:spPr>
            <a:xfrm>
              <a:off x="8901876"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8" name="Left-Right Arrow 37"/>
            <p:cNvSpPr/>
            <p:nvPr/>
          </p:nvSpPr>
          <p:spPr>
            <a:xfrm>
              <a:off x="9056914" y="5603584"/>
              <a:ext cx="1932380"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9" name="Rectangle 38"/>
            <p:cNvSpPr/>
            <p:nvPr/>
          </p:nvSpPr>
          <p:spPr>
            <a:xfrm>
              <a:off x="8901877" y="5326963"/>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48195038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a:t>Introducing </a:t>
            </a:r>
            <a:br>
              <a:rPr lang="en-US" dirty="0"/>
            </a:br>
            <a:r>
              <a:rPr lang="en-US" dirty="0"/>
              <a:t>the UWP</a:t>
            </a:r>
          </a:p>
        </p:txBody>
      </p:sp>
    </p:spTree>
    <p:extLst>
      <p:ext uri="{BB962C8B-B14F-4D97-AF65-F5344CB8AC3E}">
        <p14:creationId xmlns:p14="http://schemas.microsoft.com/office/powerpoint/2010/main" val="695853281"/>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2:05</a:t>
            </a:r>
          </a:p>
        </p:txBody>
      </p:sp>
      <p:sp>
        <p:nvSpPr>
          <p:cNvPr id="3" name="Title 2"/>
          <p:cNvSpPr>
            <a:spLocks noGrp="1"/>
          </p:cNvSpPr>
          <p:nvPr>
            <p:ph type="ctrTitle"/>
          </p:nvPr>
        </p:nvSpPr>
        <p:spPr/>
        <p:txBody>
          <a:bodyPr/>
          <a:lstStyle/>
          <a:p>
            <a:r>
              <a:rPr lang="en-US" dirty="0" err="1"/>
              <a:t>SplitView</a:t>
            </a:r>
            <a:endParaRPr lang="en-US" dirty="0"/>
          </a:p>
        </p:txBody>
      </p:sp>
    </p:spTree>
    <p:extLst>
      <p:ext uri="{BB962C8B-B14F-4D97-AF65-F5344CB8AC3E}">
        <p14:creationId xmlns:p14="http://schemas.microsoft.com/office/powerpoint/2010/main" val="83132035"/>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bars and commands</a:t>
            </a:r>
          </a:p>
        </p:txBody>
      </p:sp>
      <p:sp>
        <p:nvSpPr>
          <p:cNvPr id="5" name="Content Placeholder 4"/>
          <p:cNvSpPr>
            <a:spLocks noGrp="1"/>
          </p:cNvSpPr>
          <p:nvPr>
            <p:ph type="body" sz="quarter" idx="10"/>
          </p:nvPr>
        </p:nvSpPr>
        <p:spPr/>
        <p:txBody>
          <a:bodyPr vert="horz" lIns="137160" tIns="109728" rIns="137160" bIns="109728" rtlCol="0">
            <a:noAutofit/>
          </a:bodyPr>
          <a:lstStyle/>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AppBar</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CommandBar</a:t>
            </a:r>
            <a:r>
              <a:rPr lang="en-US" sz="2000" b="0" dirty="0">
                <a:solidFill>
                  <a:schemeClr val="accent1"/>
                </a:solidFill>
                <a:latin typeface="Consolas" panose="020B0609020204030204" pitchFamily="49" charset="0"/>
                <a:cs typeface="Consolas" panose="020B0609020204030204" pitchFamily="49" charset="0"/>
              </a:rPr>
              <a:t> </a:t>
            </a:r>
            <a:r>
              <a:rPr lang="en-US" sz="2000" b="0" dirty="0">
                <a:latin typeface="Consolas" panose="020B0609020204030204" pitchFamily="49" charset="0"/>
                <a:cs typeface="Consolas" panose="020B0609020204030204" pitchFamily="49" charset="0"/>
              </a:rPr>
              <a:t>/&gt;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AppBarButton</a:t>
            </a:r>
            <a:r>
              <a:rPr lang="en-US" sz="2000" b="0" dirty="0">
                <a:latin typeface="Consolas" panose="020B0609020204030204" pitchFamily="49" charset="0"/>
                <a:cs typeface="Consolas" panose="020B0609020204030204" pitchFamily="49" charset="0"/>
              </a:rPr>
              <a:t> Label="" Icon=""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AppBarToggleButton</a:t>
            </a:r>
            <a:r>
              <a:rPr lang="en-US" sz="2000" b="0" dirty="0">
                <a:latin typeface="Consolas" panose="020B0609020204030204" pitchFamily="49" charset="0"/>
                <a:cs typeface="Consolas" panose="020B0609020204030204" pitchFamily="49" charset="0"/>
              </a:rPr>
              <a:t> </a:t>
            </a:r>
            <a:r>
              <a:rPr lang="en-US" sz="2000" b="0" dirty="0" err="1">
                <a:latin typeface="Consolas" panose="020B0609020204030204" pitchFamily="49" charset="0"/>
                <a:cs typeface="Consolas" panose="020B0609020204030204" pitchFamily="49" charset="0"/>
              </a:rPr>
              <a:t>IsChecked</a:t>
            </a:r>
            <a:r>
              <a:rPr lang="en-US" sz="2000" b="0" dirty="0">
                <a:latin typeface="Consolas" panose="020B0609020204030204" pitchFamily="49" charset="0"/>
                <a:cs typeface="Consolas" panose="020B0609020204030204" pitchFamily="49" charset="0"/>
              </a:rPr>
              <a:t>="" /&gt;</a:t>
            </a:r>
          </a:p>
          <a:p>
            <a:pPr>
              <a:lnSpc>
                <a:spcPct val="100000"/>
              </a:lnSpc>
            </a:pPr>
            <a:r>
              <a:rPr lang="en-US" sz="2000" b="0" dirty="0">
                <a:latin typeface="Consolas" panose="020B0609020204030204" pitchFamily="49" charset="0"/>
                <a:cs typeface="Consolas" panose="020B0609020204030204" pitchFamily="49" charset="0"/>
              </a:rPr>
              <a:t>&lt;</a:t>
            </a:r>
            <a:r>
              <a:rPr lang="en-US" sz="2000" b="0" dirty="0" err="1">
                <a:solidFill>
                  <a:schemeClr val="accent1"/>
                </a:solidFill>
                <a:latin typeface="Consolas" panose="020B0609020204030204" pitchFamily="49" charset="0"/>
                <a:cs typeface="Consolas" panose="020B0609020204030204" pitchFamily="49" charset="0"/>
              </a:rPr>
              <a:t>AppBarSeparator</a:t>
            </a:r>
            <a:r>
              <a:rPr lang="en-US" sz="2000" b="0" dirty="0">
                <a:latin typeface="Consolas" panose="020B0609020204030204" pitchFamily="49" charset="0"/>
                <a:cs typeface="Consolas" panose="020B0609020204030204" pitchFamily="49" charset="0"/>
              </a:rPr>
              <a:t> /&gt;</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396809" y="1053296"/>
            <a:ext cx="4795190" cy="5804704"/>
          </a:xfrm>
          <a:prstGeom prst="rect">
            <a:avLst/>
          </a:prstGeom>
        </p:spPr>
      </p:pic>
    </p:spTree>
    <p:extLst>
      <p:ext uri="{BB962C8B-B14F-4D97-AF65-F5344CB8AC3E}">
        <p14:creationId xmlns:p14="http://schemas.microsoft.com/office/powerpoint/2010/main" val="788315360"/>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2:05</a:t>
            </a:r>
          </a:p>
        </p:txBody>
      </p:sp>
      <p:sp>
        <p:nvSpPr>
          <p:cNvPr id="3" name="Title 2"/>
          <p:cNvSpPr>
            <a:spLocks noGrp="1"/>
          </p:cNvSpPr>
          <p:nvPr>
            <p:ph type="ctrTitle"/>
          </p:nvPr>
        </p:nvSpPr>
        <p:spPr/>
        <p:txBody>
          <a:bodyPr/>
          <a:lstStyle/>
          <a:p>
            <a:r>
              <a:rPr lang="en-US" dirty="0" err="1"/>
              <a:t>AppBar</a:t>
            </a:r>
            <a:endParaRPr lang="en-US" dirty="0"/>
          </a:p>
        </p:txBody>
      </p:sp>
    </p:spTree>
    <p:extLst>
      <p:ext uri="{BB962C8B-B14F-4D97-AF65-F5344CB8AC3E}">
        <p14:creationId xmlns:p14="http://schemas.microsoft.com/office/powerpoint/2010/main" val="2131680178"/>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Networking</a:t>
            </a:r>
          </a:p>
        </p:txBody>
      </p:sp>
    </p:spTree>
    <p:extLst>
      <p:ext uri="{BB962C8B-B14F-4D97-AF65-F5344CB8AC3E}">
        <p14:creationId xmlns:p14="http://schemas.microsoft.com/office/powerpoint/2010/main" val="245390708"/>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Daum</a:t>
            </a:r>
            <a:r>
              <a:rPr lang="en-US" dirty="0"/>
              <a:t> </a:t>
            </a:r>
            <a:r>
              <a:rPr lang="ko-KR" altLang="en-US"/>
              <a:t>검색 </a:t>
            </a:r>
            <a:r>
              <a:rPr lang="en-US" altLang="ko-KR" dirty="0"/>
              <a:t>API</a:t>
            </a:r>
            <a:br>
              <a:rPr lang="en-US" altLang="ko-KR" dirty="0"/>
            </a:br>
            <a:r>
              <a:rPr lang="en-US" altLang="ko-KR" sz="5400" dirty="0"/>
              <a:t>http://developers.daum.net/</a:t>
            </a:r>
            <a:endParaRPr lang="en-GB" dirty="0"/>
          </a:p>
        </p:txBody>
      </p:sp>
    </p:spTree>
    <p:extLst>
      <p:ext uri="{BB962C8B-B14F-4D97-AF65-F5344CB8AC3E}">
        <p14:creationId xmlns:p14="http://schemas.microsoft.com/office/powerpoint/2010/main" val="1549013488"/>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Daum</a:t>
            </a:r>
            <a:r>
              <a:rPr lang="en-US" dirty="0"/>
              <a:t> Open APIs</a:t>
            </a:r>
          </a:p>
        </p:txBody>
      </p:sp>
      <p:pic>
        <p:nvPicPr>
          <p:cNvPr id="2" name="그림 1"/>
          <p:cNvPicPr>
            <a:picLocks noChangeAspect="1"/>
          </p:cNvPicPr>
          <p:nvPr/>
        </p:nvPicPr>
        <p:blipFill>
          <a:blip r:embed="rId2"/>
          <a:stretch>
            <a:fillRect/>
          </a:stretch>
        </p:blipFill>
        <p:spPr>
          <a:xfrm>
            <a:off x="592282" y="1316675"/>
            <a:ext cx="9393382" cy="5187168"/>
          </a:xfrm>
          <a:prstGeom prst="rect">
            <a:avLst/>
          </a:prstGeom>
        </p:spPr>
      </p:pic>
    </p:spTree>
    <p:extLst>
      <p:ext uri="{BB962C8B-B14F-4D97-AF65-F5344CB8AC3E}">
        <p14:creationId xmlns:p14="http://schemas.microsoft.com/office/powerpoint/2010/main" val="1696547647"/>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Daum</a:t>
            </a:r>
            <a:r>
              <a:rPr lang="en-US" dirty="0"/>
              <a:t> Open APIs</a:t>
            </a:r>
          </a:p>
        </p:txBody>
      </p:sp>
      <p:pic>
        <p:nvPicPr>
          <p:cNvPr id="4" name="그림 3"/>
          <p:cNvPicPr>
            <a:picLocks noChangeAspect="1"/>
          </p:cNvPicPr>
          <p:nvPr/>
        </p:nvPicPr>
        <p:blipFill>
          <a:blip r:embed="rId2"/>
          <a:stretch>
            <a:fillRect/>
          </a:stretch>
        </p:blipFill>
        <p:spPr>
          <a:xfrm>
            <a:off x="721735" y="1372898"/>
            <a:ext cx="10353675" cy="7229475"/>
          </a:xfrm>
          <a:prstGeom prst="rect">
            <a:avLst/>
          </a:prstGeom>
        </p:spPr>
      </p:pic>
    </p:spTree>
    <p:extLst>
      <p:ext uri="{BB962C8B-B14F-4D97-AF65-F5344CB8AC3E}">
        <p14:creationId xmlns:p14="http://schemas.microsoft.com/office/powerpoint/2010/main" val="235052406"/>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System.Net.Http.HttpClient</a:t>
            </a:r>
            <a:endParaRPr lang="en-US" dirty="0"/>
          </a:p>
        </p:txBody>
      </p:sp>
      <p:sp>
        <p:nvSpPr>
          <p:cNvPr id="5" name="Content Placeholder 4"/>
          <p:cNvSpPr>
            <a:spLocks noGrp="1"/>
          </p:cNvSpPr>
          <p:nvPr>
            <p:ph type="body" sz="quarter" idx="10"/>
          </p:nvPr>
        </p:nvSpPr>
        <p:spPr/>
        <p:txBody>
          <a:bodyPr vert="horz" lIns="137160" tIns="109728" rIns="137160" bIns="109728" rtlCol="0">
            <a:noAutofit/>
          </a:bodyPr>
          <a:lstStyle/>
          <a:p>
            <a:pPr>
              <a:lnSpc>
                <a:spcPct val="100000"/>
              </a:lnSpc>
            </a:pPr>
            <a:r>
              <a:rPr lang="en-US" sz="2000" b="0" dirty="0">
                <a:latin typeface="Consolas" panose="020B0609020204030204" pitchFamily="49" charset="0"/>
                <a:cs typeface="Consolas" panose="020B0609020204030204" pitchFamily="49" charset="0"/>
              </a:rPr>
              <a:t>Namespace: </a:t>
            </a:r>
            <a:r>
              <a:rPr lang="en-US" sz="2000" b="0" dirty="0" err="1">
                <a:latin typeface="Consolas" panose="020B0609020204030204" pitchFamily="49" charset="0"/>
                <a:cs typeface="Consolas" panose="020B0609020204030204" pitchFamily="49" charset="0"/>
              </a:rPr>
              <a:t>System.Net.Http.HttpClient</a:t>
            </a:r>
            <a:br>
              <a:rPr lang="en-US" sz="2000" b="0" dirty="0">
                <a:latin typeface="Consolas" panose="020B0609020204030204" pitchFamily="49" charset="0"/>
                <a:cs typeface="Consolas" panose="020B0609020204030204" pitchFamily="49" charset="0"/>
              </a:rPr>
            </a:br>
            <a:r>
              <a:rPr lang="en-US" sz="2000" b="0" dirty="0">
                <a:latin typeface="Consolas" panose="020B0609020204030204" pitchFamily="49" charset="0"/>
                <a:cs typeface="Consolas" panose="020B0609020204030204" pitchFamily="49" charset="0"/>
              </a:rPr>
              <a:t>Assembly: </a:t>
            </a:r>
            <a:r>
              <a:rPr lang="en-US" sz="2000" b="0" dirty="0" err="1">
                <a:latin typeface="Consolas" panose="020B0609020204030204" pitchFamily="49" charset="0"/>
                <a:cs typeface="Consolas" panose="020B0609020204030204" pitchFamily="49" charset="0"/>
              </a:rPr>
              <a:t>System.Net.Http</a:t>
            </a:r>
            <a:r>
              <a:rPr lang="en-US" sz="2000" b="0" dirty="0">
                <a:latin typeface="Consolas" panose="020B0609020204030204" pitchFamily="49" charset="0"/>
                <a:cs typeface="Consolas" panose="020B0609020204030204" pitchFamily="49" charset="0"/>
              </a:rPr>
              <a:t> (in System.Net.Http.dll)</a:t>
            </a:r>
          </a:p>
          <a:p>
            <a:pPr>
              <a:lnSpc>
                <a:spcPct val="100000"/>
              </a:lnSpc>
            </a:pPr>
            <a:br>
              <a:rPr lang="en-US" sz="2000" b="0" dirty="0">
                <a:latin typeface="Consolas" panose="020B0609020204030204" pitchFamily="49" charset="0"/>
                <a:cs typeface="Consolas" panose="020B0609020204030204" pitchFamily="49" charset="0"/>
              </a:rPr>
            </a:br>
            <a:endParaRPr lang="en-US" sz="2000" b="0" dirty="0">
              <a:latin typeface="Consolas" panose="020B0609020204030204" pitchFamily="49" charset="0"/>
              <a:cs typeface="Consolas" panose="020B0609020204030204" pitchFamily="49" charset="0"/>
            </a:endParaRPr>
          </a:p>
        </p:txBody>
      </p:sp>
      <p:pic>
        <p:nvPicPr>
          <p:cNvPr id="4" name="그림 3"/>
          <p:cNvPicPr>
            <a:picLocks noChangeAspect="1"/>
          </p:cNvPicPr>
          <p:nvPr/>
        </p:nvPicPr>
        <p:blipFill rotWithShape="1">
          <a:blip r:embed="rId2"/>
          <a:srcRect r="281"/>
          <a:stretch/>
        </p:blipFill>
        <p:spPr>
          <a:xfrm>
            <a:off x="393930" y="2049977"/>
            <a:ext cx="8261697" cy="4540889"/>
          </a:xfrm>
          <a:prstGeom prst="rect">
            <a:avLst/>
          </a:prstGeom>
        </p:spPr>
      </p:pic>
    </p:spTree>
    <p:extLst>
      <p:ext uri="{BB962C8B-B14F-4D97-AF65-F5344CB8AC3E}">
        <p14:creationId xmlns:p14="http://schemas.microsoft.com/office/powerpoint/2010/main" val="743975361"/>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GB"/>
          </a:p>
        </p:txBody>
      </p:sp>
      <p:sp>
        <p:nvSpPr>
          <p:cNvPr id="2" name="Заголовок 1"/>
          <p:cNvSpPr>
            <a:spLocks noGrp="1"/>
          </p:cNvSpPr>
          <p:nvPr>
            <p:ph type="ctrTitle"/>
          </p:nvPr>
        </p:nvSpPr>
        <p:spPr/>
        <p:txBody>
          <a:bodyPr/>
          <a:lstStyle/>
          <a:p>
            <a:r>
              <a:rPr lang="en-GB" sz="6000" dirty="0" err="1"/>
              <a:t>System.Net.Http.HttpClient</a:t>
            </a:r>
            <a:endParaRPr lang="en-GB" dirty="0"/>
          </a:p>
        </p:txBody>
      </p:sp>
    </p:spTree>
    <p:extLst>
      <p:ext uri="{BB962C8B-B14F-4D97-AF65-F5344CB8AC3E}">
        <p14:creationId xmlns:p14="http://schemas.microsoft.com/office/powerpoint/2010/main" val="2551408113"/>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Entity Class</a:t>
            </a:r>
          </a:p>
        </p:txBody>
      </p:sp>
      <p:sp>
        <p:nvSpPr>
          <p:cNvPr id="2" name="텍스트 개체 틀 1"/>
          <p:cNvSpPr>
            <a:spLocks noGrp="1"/>
          </p:cNvSpPr>
          <p:nvPr>
            <p:ph type="body" sz="quarter" idx="10"/>
          </p:nvPr>
        </p:nvSpPr>
        <p:spPr/>
        <p:txBody>
          <a:bodyPr/>
          <a:lstStyle/>
          <a:p>
            <a:r>
              <a:rPr lang="en-US" altLang="ko-KR" sz="2800" dirty="0">
                <a:solidFill>
                  <a:srgbClr val="0000FF"/>
                </a:solidFill>
                <a:highlight>
                  <a:srgbClr val="FFFFFF"/>
                </a:highlight>
                <a:latin typeface="Consolas" panose="020B0609020204030204" pitchFamily="49" charset="0"/>
              </a:rPr>
              <a:t>class</a:t>
            </a:r>
            <a:r>
              <a:rPr lang="en-US" altLang="ko-KR" sz="2800" dirty="0">
                <a:solidFill>
                  <a:srgbClr val="000000"/>
                </a:solidFill>
                <a:highlight>
                  <a:srgbClr val="FFFFFF"/>
                </a:highlight>
                <a:latin typeface="Consolas" panose="020B0609020204030204" pitchFamily="49" charset="0"/>
              </a:rPr>
              <a:t> </a:t>
            </a:r>
            <a:r>
              <a:rPr lang="en-US" altLang="ko-KR" sz="2800" dirty="0" err="1">
                <a:solidFill>
                  <a:srgbClr val="2B91AF"/>
                </a:solidFill>
                <a:highlight>
                  <a:srgbClr val="FFFFFF"/>
                </a:highlight>
                <a:latin typeface="Consolas" panose="020B0609020204030204" pitchFamily="49" charset="0"/>
              </a:rPr>
              <a:t>BookItem</a:t>
            </a:r>
            <a:endParaRPr lang="en-US" altLang="ko-KR" sz="2800" dirty="0">
              <a:solidFill>
                <a:srgbClr val="000000"/>
              </a:solidFill>
              <a:highlight>
                <a:srgbClr val="FFFFFF"/>
              </a:highlight>
              <a:latin typeface="Consolas" panose="020B0609020204030204" pitchFamily="49" charset="0"/>
            </a:endParaRPr>
          </a:p>
          <a:p>
            <a:r>
              <a:rPr lang="en-US" altLang="ko-KR" sz="2800" dirty="0">
                <a:solidFill>
                  <a:srgbClr val="000000"/>
                </a:solidFill>
                <a:highlight>
                  <a:srgbClr val="FFFFFF"/>
                </a:highlight>
                <a:latin typeface="Consolas" panose="020B0609020204030204" pitchFamily="49" charset="0"/>
              </a:rPr>
              <a:t>{</a:t>
            </a:r>
            <a:br>
              <a:rPr lang="en-US" altLang="ko-KR" sz="2800" dirty="0">
                <a:solidFill>
                  <a:srgbClr val="000000"/>
                </a:solidFill>
                <a:highlight>
                  <a:srgbClr val="FFFFFF"/>
                </a:highlight>
                <a:latin typeface="Consolas" panose="020B0609020204030204" pitchFamily="49" charset="0"/>
              </a:rPr>
            </a:br>
            <a:r>
              <a:rPr lang="en-US" altLang="ko-KR" sz="2800" dirty="0">
                <a:solidFill>
                  <a:srgbClr val="0000FF"/>
                </a:solidFill>
                <a:highlight>
                  <a:srgbClr val="FFFFFF"/>
                </a:highlight>
                <a:latin typeface="Consolas" panose="020B0609020204030204" pitchFamily="49" charset="0"/>
              </a:rPr>
              <a:t>	public</a:t>
            </a: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2B91AF"/>
                </a:solidFill>
                <a:highlight>
                  <a:srgbClr val="FFFFFF"/>
                </a:highlight>
                <a:latin typeface="Consolas" panose="020B0609020204030204" pitchFamily="49" charset="0"/>
              </a:rPr>
              <a:t>Int64</a:t>
            </a:r>
            <a:r>
              <a:rPr lang="en-US" altLang="ko-KR" sz="2800" dirty="0">
                <a:solidFill>
                  <a:srgbClr val="000000"/>
                </a:solidFill>
                <a:highlight>
                  <a:srgbClr val="FFFFFF"/>
                </a:highlight>
                <a:latin typeface="Consolas" panose="020B0609020204030204" pitchFamily="49" charset="0"/>
              </a:rPr>
              <a:t> Id { </a:t>
            </a:r>
            <a:r>
              <a:rPr lang="en-US" altLang="ko-KR" sz="2800" dirty="0">
                <a:solidFill>
                  <a:srgbClr val="0000FF"/>
                </a:solidFill>
                <a:highlight>
                  <a:srgbClr val="FFFFFF"/>
                </a:highlight>
                <a:latin typeface="Consolas" panose="020B0609020204030204" pitchFamily="49" charset="0"/>
              </a:rPr>
              <a:t>get</a:t>
            </a: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set</a:t>
            </a:r>
            <a:r>
              <a:rPr lang="en-US" altLang="ko-KR" sz="2800" dirty="0">
                <a:solidFill>
                  <a:srgbClr val="000000"/>
                </a:solidFill>
                <a:highlight>
                  <a:srgbClr val="FFFFFF"/>
                </a:highlight>
                <a:latin typeface="Consolas" panose="020B0609020204030204" pitchFamily="49" charset="0"/>
              </a:rPr>
              <a:t>; }</a:t>
            </a:r>
            <a:br>
              <a:rPr lang="en-US" altLang="ko-KR" sz="2800" dirty="0">
                <a:solidFill>
                  <a:srgbClr val="000000"/>
                </a:solidFill>
                <a:highlight>
                  <a:srgbClr val="FFFFFF"/>
                </a:highlight>
                <a:latin typeface="Consolas" panose="020B0609020204030204" pitchFamily="49" charset="0"/>
              </a:rPr>
            </a:b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public</a:t>
            </a: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string</a:t>
            </a:r>
            <a:r>
              <a:rPr lang="en-US" altLang="ko-KR" sz="2800" dirty="0">
                <a:solidFill>
                  <a:srgbClr val="000000"/>
                </a:solidFill>
                <a:highlight>
                  <a:srgbClr val="FFFFFF"/>
                </a:highlight>
                <a:latin typeface="Consolas" panose="020B0609020204030204" pitchFamily="49" charset="0"/>
              </a:rPr>
              <a:t> Title { </a:t>
            </a:r>
            <a:r>
              <a:rPr lang="en-US" altLang="ko-KR" sz="2800" dirty="0">
                <a:solidFill>
                  <a:srgbClr val="0000FF"/>
                </a:solidFill>
                <a:highlight>
                  <a:srgbClr val="FFFFFF"/>
                </a:highlight>
                <a:latin typeface="Consolas" panose="020B0609020204030204" pitchFamily="49" charset="0"/>
              </a:rPr>
              <a:t>get</a:t>
            </a: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set</a:t>
            </a:r>
            <a:r>
              <a:rPr lang="en-US" altLang="ko-KR" sz="2800" dirty="0">
                <a:solidFill>
                  <a:srgbClr val="000000"/>
                </a:solidFill>
                <a:highlight>
                  <a:srgbClr val="FFFFFF"/>
                </a:highlight>
                <a:latin typeface="Consolas" panose="020B0609020204030204" pitchFamily="49" charset="0"/>
              </a:rPr>
              <a:t>; }</a:t>
            </a:r>
            <a:br>
              <a:rPr lang="en-US" altLang="ko-KR" sz="2800" dirty="0">
                <a:solidFill>
                  <a:srgbClr val="000000"/>
                </a:solidFill>
                <a:highlight>
                  <a:srgbClr val="FFFFFF"/>
                </a:highlight>
                <a:latin typeface="Consolas" panose="020B0609020204030204" pitchFamily="49" charset="0"/>
              </a:rPr>
            </a:b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public</a:t>
            </a: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string</a:t>
            </a:r>
            <a:r>
              <a:rPr lang="en-US" altLang="ko-KR" sz="2800" dirty="0">
                <a:solidFill>
                  <a:srgbClr val="000000"/>
                </a:solidFill>
                <a:highlight>
                  <a:srgbClr val="FFFFFF"/>
                </a:highlight>
                <a:latin typeface="Consolas" panose="020B0609020204030204" pitchFamily="49" charset="0"/>
              </a:rPr>
              <a:t> Category { </a:t>
            </a:r>
            <a:r>
              <a:rPr lang="en-US" altLang="ko-KR" sz="2800" dirty="0">
                <a:solidFill>
                  <a:srgbClr val="0000FF"/>
                </a:solidFill>
                <a:highlight>
                  <a:srgbClr val="FFFFFF"/>
                </a:highlight>
                <a:latin typeface="Consolas" panose="020B0609020204030204" pitchFamily="49" charset="0"/>
              </a:rPr>
              <a:t>get</a:t>
            </a: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set</a:t>
            </a:r>
            <a:r>
              <a:rPr lang="en-US" altLang="ko-KR" sz="2800" dirty="0">
                <a:solidFill>
                  <a:srgbClr val="000000"/>
                </a:solidFill>
                <a:highlight>
                  <a:srgbClr val="FFFFFF"/>
                </a:highlight>
                <a:latin typeface="Consolas" panose="020B0609020204030204" pitchFamily="49" charset="0"/>
              </a:rPr>
              <a:t>; }</a:t>
            </a:r>
            <a:br>
              <a:rPr lang="en-US" altLang="ko-KR" sz="2800" dirty="0">
                <a:solidFill>
                  <a:srgbClr val="000000"/>
                </a:solidFill>
                <a:highlight>
                  <a:srgbClr val="FFFFFF"/>
                </a:highlight>
                <a:latin typeface="Consolas" panose="020B0609020204030204" pitchFamily="49" charset="0"/>
              </a:rPr>
            </a:b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public</a:t>
            </a: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string</a:t>
            </a:r>
            <a:r>
              <a:rPr lang="en-US" altLang="ko-KR" sz="2800" dirty="0">
                <a:solidFill>
                  <a:srgbClr val="000000"/>
                </a:solidFill>
                <a:highlight>
                  <a:srgbClr val="FFFFFF"/>
                </a:highlight>
                <a:latin typeface="Consolas" panose="020B0609020204030204" pitchFamily="49" charset="0"/>
              </a:rPr>
              <a:t> </a:t>
            </a:r>
            <a:r>
              <a:rPr lang="en-US" altLang="ko-KR" sz="2800" dirty="0" err="1">
                <a:solidFill>
                  <a:srgbClr val="000000"/>
                </a:solidFill>
                <a:highlight>
                  <a:srgbClr val="FFFFFF"/>
                </a:highlight>
                <a:latin typeface="Consolas" panose="020B0609020204030204" pitchFamily="49" charset="0"/>
              </a:rPr>
              <a:t>ImageUrl</a:t>
            </a:r>
            <a:r>
              <a:rPr lang="en-US" altLang="ko-KR" sz="2800" dirty="0">
                <a:solidFill>
                  <a:srgbClr val="000000"/>
                </a:solidFill>
                <a:highlight>
                  <a:srgbClr val="FFFFFF"/>
                </a:highlight>
                <a:latin typeface="Consolas" panose="020B0609020204030204" pitchFamily="49" charset="0"/>
              </a:rPr>
              <a:t> { </a:t>
            </a:r>
            <a:r>
              <a:rPr lang="en-US" altLang="ko-KR" sz="2800" dirty="0">
                <a:solidFill>
                  <a:srgbClr val="0000FF"/>
                </a:solidFill>
                <a:highlight>
                  <a:srgbClr val="FFFFFF"/>
                </a:highlight>
                <a:latin typeface="Consolas" panose="020B0609020204030204" pitchFamily="49" charset="0"/>
              </a:rPr>
              <a:t>get</a:t>
            </a: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set</a:t>
            </a:r>
            <a:r>
              <a:rPr lang="en-US" altLang="ko-KR" sz="2800" dirty="0">
                <a:solidFill>
                  <a:srgbClr val="000000"/>
                </a:solidFill>
                <a:highlight>
                  <a:srgbClr val="FFFFFF"/>
                </a:highlight>
                <a:latin typeface="Consolas" panose="020B0609020204030204" pitchFamily="49" charset="0"/>
              </a:rPr>
              <a:t>; }</a:t>
            </a:r>
            <a:br>
              <a:rPr lang="en-US" altLang="ko-KR" sz="2800" dirty="0">
                <a:solidFill>
                  <a:srgbClr val="000000"/>
                </a:solidFill>
                <a:highlight>
                  <a:srgbClr val="FFFFFF"/>
                </a:highlight>
                <a:latin typeface="Consolas" panose="020B0609020204030204" pitchFamily="49" charset="0"/>
              </a:rPr>
            </a:b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public</a:t>
            </a: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string</a:t>
            </a:r>
            <a:r>
              <a:rPr lang="en-US" altLang="ko-KR" sz="2800" dirty="0">
                <a:solidFill>
                  <a:srgbClr val="000000"/>
                </a:solidFill>
                <a:highlight>
                  <a:srgbClr val="FFFFFF"/>
                </a:highlight>
                <a:latin typeface="Consolas" panose="020B0609020204030204" pitchFamily="49" charset="0"/>
              </a:rPr>
              <a:t> Description { </a:t>
            </a:r>
            <a:r>
              <a:rPr lang="en-US" altLang="ko-KR" sz="2800" dirty="0">
                <a:solidFill>
                  <a:srgbClr val="0000FF"/>
                </a:solidFill>
                <a:highlight>
                  <a:srgbClr val="FFFFFF"/>
                </a:highlight>
                <a:latin typeface="Consolas" panose="020B0609020204030204" pitchFamily="49" charset="0"/>
              </a:rPr>
              <a:t>get</a:t>
            </a:r>
            <a:r>
              <a:rPr lang="en-US" altLang="ko-KR" sz="2800" dirty="0">
                <a:solidFill>
                  <a:srgbClr val="000000"/>
                </a:solidFill>
                <a:highlight>
                  <a:srgbClr val="FFFFFF"/>
                </a:highlight>
                <a:latin typeface="Consolas" panose="020B0609020204030204" pitchFamily="49" charset="0"/>
              </a:rPr>
              <a:t>; </a:t>
            </a:r>
            <a:r>
              <a:rPr lang="en-US" altLang="ko-KR" sz="2800" dirty="0">
                <a:solidFill>
                  <a:srgbClr val="0000FF"/>
                </a:solidFill>
                <a:highlight>
                  <a:srgbClr val="FFFFFF"/>
                </a:highlight>
                <a:latin typeface="Consolas" panose="020B0609020204030204" pitchFamily="49" charset="0"/>
              </a:rPr>
              <a:t>set</a:t>
            </a:r>
            <a:r>
              <a:rPr lang="en-US" altLang="ko-KR" sz="2800" dirty="0">
                <a:solidFill>
                  <a:srgbClr val="000000"/>
                </a:solidFill>
                <a:highlight>
                  <a:srgbClr val="FFFFFF"/>
                </a:highlight>
                <a:latin typeface="Consolas" panose="020B0609020204030204" pitchFamily="49" charset="0"/>
              </a:rPr>
              <a:t>; }</a:t>
            </a:r>
            <a:br>
              <a:rPr lang="en-US" altLang="ko-KR" sz="2800" dirty="0">
                <a:solidFill>
                  <a:srgbClr val="000000"/>
                </a:solidFill>
                <a:highlight>
                  <a:srgbClr val="FFFFFF"/>
                </a:highlight>
                <a:latin typeface="Consolas" panose="020B0609020204030204" pitchFamily="49" charset="0"/>
              </a:rPr>
            </a:br>
            <a:r>
              <a:rPr lang="en-US" altLang="ko-KR" sz="2800" dirty="0">
                <a:solidFill>
                  <a:srgbClr val="000000"/>
                </a:solidFill>
                <a:highlight>
                  <a:srgbClr val="FFFFFF"/>
                </a:highlight>
                <a:latin typeface="Consolas" panose="020B0609020204030204" pitchFamily="49" charset="0"/>
              </a:rPr>
              <a:t>}</a:t>
            </a:r>
            <a:endParaRPr lang="ko-KR" altLang="en-US" sz="2800"/>
          </a:p>
        </p:txBody>
      </p:sp>
    </p:spTree>
    <p:extLst>
      <p:ext uri="{BB962C8B-B14F-4D97-AF65-F5344CB8AC3E}">
        <p14:creationId xmlns:p14="http://schemas.microsoft.com/office/powerpoint/2010/main" val="14770751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Tablet</a:t>
            </a:r>
          </a:p>
        </p:txBody>
      </p:sp>
      <p:sp>
        <p:nvSpPr>
          <p:cNvPr id="41" name="TextBox 40"/>
          <p:cNvSpPr txBox="1"/>
          <p:nvPr/>
        </p:nvSpPr>
        <p:spPr>
          <a:xfrm>
            <a:off x="5775782" y="406352"/>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42" name="TextBox 41"/>
          <p:cNvSpPr txBox="1"/>
          <p:nvPr/>
        </p:nvSpPr>
        <p:spPr>
          <a:xfrm>
            <a:off x="9689813" y="406352"/>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Large Tablet</a:t>
            </a:r>
          </a:p>
        </p:txBody>
      </p:sp>
      <p:sp>
        <p:nvSpPr>
          <p:cNvPr id="49" name="TextBox 48"/>
          <p:cNvSpPr txBox="1"/>
          <p:nvPr/>
        </p:nvSpPr>
        <p:spPr>
          <a:xfrm>
            <a:off x="8259990" y="406352"/>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grpSp>
    </p:spTree>
    <p:extLst>
      <p:ext uri="{BB962C8B-B14F-4D97-AF65-F5344CB8AC3E}">
        <p14:creationId xmlns:p14="http://schemas.microsoft.com/office/powerpoint/2010/main" val="27965656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a:t>Linq</a:t>
            </a:r>
            <a:endParaRPr lang="en-GB" dirty="0"/>
          </a:p>
        </p:txBody>
      </p:sp>
    </p:spTree>
    <p:extLst>
      <p:ext uri="{BB962C8B-B14F-4D97-AF65-F5344CB8AC3E}">
        <p14:creationId xmlns:p14="http://schemas.microsoft.com/office/powerpoint/2010/main" val="1304042657"/>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System.Net.Http.HttpClient</a:t>
            </a:r>
            <a:endParaRPr lang="en-US" dirty="0"/>
          </a:p>
        </p:txBody>
      </p:sp>
      <p:pic>
        <p:nvPicPr>
          <p:cNvPr id="6" name="그림 5"/>
          <p:cNvPicPr>
            <a:picLocks noChangeAspect="1"/>
          </p:cNvPicPr>
          <p:nvPr/>
        </p:nvPicPr>
        <p:blipFill>
          <a:blip r:embed="rId2"/>
          <a:stretch>
            <a:fillRect/>
          </a:stretch>
        </p:blipFill>
        <p:spPr>
          <a:xfrm>
            <a:off x="384464" y="1330520"/>
            <a:ext cx="9383423" cy="5239998"/>
          </a:xfrm>
          <a:prstGeom prst="rect">
            <a:avLst/>
          </a:prstGeom>
        </p:spPr>
      </p:pic>
    </p:spTree>
    <p:extLst>
      <p:ext uri="{BB962C8B-B14F-4D97-AF65-F5344CB8AC3E}">
        <p14:creationId xmlns:p14="http://schemas.microsoft.com/office/powerpoint/2010/main" val="1072269908"/>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GB"/>
          </a:p>
        </p:txBody>
      </p:sp>
      <p:sp>
        <p:nvSpPr>
          <p:cNvPr id="2" name="Заголовок 1"/>
          <p:cNvSpPr>
            <a:spLocks noGrp="1"/>
          </p:cNvSpPr>
          <p:nvPr>
            <p:ph type="ctrTitle"/>
          </p:nvPr>
        </p:nvSpPr>
        <p:spPr/>
        <p:txBody>
          <a:bodyPr/>
          <a:lstStyle/>
          <a:p>
            <a:r>
              <a:rPr lang="en-GB" sz="6000" dirty="0" err="1"/>
              <a:t>Linq</a:t>
            </a:r>
            <a:endParaRPr lang="en-GB" dirty="0"/>
          </a:p>
        </p:txBody>
      </p:sp>
    </p:spTree>
    <p:extLst>
      <p:ext uri="{BB962C8B-B14F-4D97-AF65-F5344CB8AC3E}">
        <p14:creationId xmlns:p14="http://schemas.microsoft.com/office/powerpoint/2010/main" val="818458882"/>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Adaptive UI</a:t>
            </a:r>
          </a:p>
        </p:txBody>
      </p:sp>
    </p:spTree>
    <p:extLst>
      <p:ext uri="{BB962C8B-B14F-4D97-AF65-F5344CB8AC3E}">
        <p14:creationId xmlns:p14="http://schemas.microsoft.com/office/powerpoint/2010/main" val="57433455"/>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respons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50447785"/>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adapt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125780290"/>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design</a:t>
            </a:r>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30594820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scal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429184"/>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Tailored design</a:t>
            </a:r>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29236392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Tailored design</a:t>
            </a:r>
          </a:p>
        </p:txBody>
      </p:sp>
      <p:sp>
        <p:nvSpPr>
          <p:cNvPr id="3" name="Text Placeholder 2"/>
          <p:cNvSpPr>
            <a:spLocks noGrp="1"/>
          </p:cNvSpPr>
          <p:nvPr>
            <p:ph type="body" sz="quarter" idx="10"/>
          </p:nvPr>
        </p:nvSpPr>
        <p:spPr/>
        <p:txBody>
          <a:bodyPr/>
          <a:lstStyle/>
          <a:p>
            <a:r>
              <a:rPr lang="en-US" dirty="0"/>
              <a:t>Build pages/code for individual families</a:t>
            </a:r>
          </a:p>
          <a:p>
            <a:pPr lvl="1"/>
            <a:r>
              <a:rPr lang="en-US" dirty="0"/>
              <a:t>Use MRT in </a:t>
            </a:r>
            <a:r>
              <a:rPr lang="en-US" dirty="0" err="1"/>
              <a:t>App.xaml.cs</a:t>
            </a:r>
            <a:r>
              <a:rPr lang="en-US" dirty="0"/>
              <a:t> to determine the family</a:t>
            </a:r>
          </a:p>
          <a:p>
            <a:r>
              <a:rPr lang="en-US" dirty="0"/>
              <a:t>One-handed interface?</a:t>
            </a:r>
          </a:p>
          <a:p>
            <a:pPr lvl="1"/>
            <a:r>
              <a:rPr lang="en-US" dirty="0"/>
              <a:t>Typically phone or small tablets</a:t>
            </a:r>
          </a:p>
          <a:p>
            <a:pPr lvl="1"/>
            <a:r>
              <a:rPr lang="en-US" dirty="0"/>
              <a:t>Test diagonal screen size (&lt;7")</a:t>
            </a:r>
          </a:p>
          <a:p>
            <a:pPr lvl="1"/>
            <a:endParaRPr lang="en-US" dirty="0"/>
          </a:p>
        </p:txBody>
      </p:sp>
      <p:sp>
        <p:nvSpPr>
          <p:cNvPr id="5" name="Rectangle 1"/>
          <p:cNvSpPr>
            <a:spLocks noChangeArrowheads="1"/>
          </p:cNvSpPr>
          <p:nvPr/>
        </p:nvSpPr>
        <p:spPr bwMode="auto">
          <a:xfrm>
            <a:off x="456052" y="4419828"/>
            <a:ext cx="6896119"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ts val="800"/>
              </a:spcBef>
              <a:spcAft>
                <a:spcPct val="0"/>
              </a:spcAft>
            </a:pPr>
            <a:r>
              <a:rPr kumimoji="0" lang="en-GB" altLang="en-US" sz="16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if</a:t>
            </a: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physical_diagonal_</a:t>
            </a:r>
            <a:r>
              <a:rPr lang="en-GB" altLang="en-US" sz="1600" dirty="0" err="1">
                <a:solidFill>
                  <a:srgbClr val="000000"/>
                </a:solidFill>
                <a:latin typeface="Segoe UI" panose="020B0502040204020203" pitchFamily="34" charset="0"/>
                <a:cs typeface="Segoe UI" panose="020B0502040204020203" pitchFamily="34" charset="0"/>
              </a:rPr>
              <a:t>size</a:t>
            </a:r>
            <a:r>
              <a:rPr lang="en-GB" altLang="en-US" sz="1600" dirty="0">
                <a:solidFill>
                  <a:srgbClr val="000000"/>
                </a:solidFill>
                <a:latin typeface="Segoe UI" panose="020B0502040204020203" pitchFamily="34" charset="0"/>
                <a:cs typeface="Segoe UI" panose="020B0502040204020203" pitchFamily="34" charset="0"/>
              </a:rPr>
              <a:t> </a:t>
            </a: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&lt;= 7)</a:t>
            </a:r>
          </a:p>
          <a:p>
            <a:pPr lvl="0" eaLnBrk="0" fontAlgn="base" hangingPunct="0">
              <a:spcBef>
                <a:spcPts val="800"/>
              </a:spcBef>
              <a:spcAft>
                <a:spcPct val="0"/>
              </a:spcAft>
            </a:pPr>
            <a:r>
              <a:rPr lang="en-GB" altLang="en-US" sz="1600" dirty="0">
                <a:solidFill>
                  <a:srgbClr val="008000"/>
                </a:solidFill>
                <a:latin typeface="Segoe UI" panose="020B0502040204020203" pitchFamily="34" charset="0"/>
                <a:cs typeface="Segoe UI" panose="020B0502040204020203" pitchFamily="34" charset="0"/>
              </a:rPr>
              <a:t>      // optimized for one-handed operation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spcBef>
                <a:spcPts val="80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rootFrame.Navigate</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typeof</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a:ln>
                  <a:noFill/>
                </a:ln>
                <a:solidFill>
                  <a:srgbClr val="2B91AF"/>
                </a:solidFill>
                <a:effectLst/>
                <a:latin typeface="Consolas" panose="020B0609020204030204" pitchFamily="49" charset="0"/>
                <a:cs typeface="Consolas" panose="020B0609020204030204" pitchFamily="49" charset="0"/>
              </a:rPr>
              <a:t>MainPage_OneHanded</a:t>
            </a: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e.Arguments</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spcBef>
                <a:spcPts val="800"/>
              </a:spcBef>
              <a:spcAft>
                <a:spcPct val="0"/>
              </a:spcAft>
              <a:buClrTx/>
              <a:buSzTx/>
              <a:buFontTx/>
              <a:buNone/>
              <a:tabLst/>
            </a:pPr>
            <a:r>
              <a:rPr kumimoji="0" lang="en-GB" altLang="en-US" sz="1600" b="0" i="0" u="none" strike="noStrike" cap="none" normalizeH="0" baseline="0" dirty="0">
                <a:ln>
                  <a:noFill/>
                </a:ln>
                <a:solidFill>
                  <a:srgbClr val="0000FF"/>
                </a:solidFill>
                <a:effectLst/>
                <a:latin typeface="Segoe UI" panose="020B0502040204020203" pitchFamily="34" charset="0"/>
                <a:cs typeface="Segoe UI" panose="020B0502040204020203" pitchFamily="34" charset="0"/>
              </a:rPr>
              <a:t>else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spcBef>
                <a:spcPts val="800"/>
              </a:spcBef>
              <a:spcAft>
                <a:spcPct val="0"/>
              </a:spcAft>
              <a:buClrTx/>
              <a:buSzTx/>
              <a:buFontTx/>
              <a:buNone/>
              <a:tabLst/>
            </a:pP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rootFrame.Navigate</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a:ln>
                  <a:noFill/>
                </a:ln>
                <a:solidFill>
                  <a:srgbClr val="0000FF"/>
                </a:solidFill>
                <a:effectLst/>
                <a:latin typeface="Consolas" panose="020B0609020204030204" pitchFamily="49" charset="0"/>
                <a:cs typeface="Consolas" panose="020B0609020204030204" pitchFamily="49" charset="0"/>
              </a:rPr>
              <a:t>typeof</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GB" altLang="en-US" sz="1600" b="0" i="0" u="none" strike="noStrike" cap="none" normalizeH="0" baseline="0" dirty="0" err="1">
                <a:ln>
                  <a:noFill/>
                </a:ln>
                <a:solidFill>
                  <a:srgbClr val="2B91AF"/>
                </a:solidFill>
                <a:effectLst/>
                <a:latin typeface="Consolas" panose="020B0609020204030204" pitchFamily="49" charset="0"/>
                <a:cs typeface="Consolas" panose="020B0609020204030204" pitchFamily="49" charset="0"/>
              </a:rPr>
              <a:t>MainPage</a:t>
            </a:r>
            <a:r>
              <a:rPr kumimoji="0" lang="en-GB" altLang="en-US" sz="1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GB"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e.Arguments</a:t>
            </a:r>
            <a:r>
              <a:rPr kumimoji="0" lang="en-GB"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800" b="0" i="0" u="none" strike="noStrike" cap="none" normalizeH="0" baseline="0" dirty="0">
              <a:ln>
                <a:noFill/>
              </a:ln>
              <a:solidFill>
                <a:schemeClr val="tx1"/>
              </a:solidFill>
              <a:effectLst/>
            </a:endParaRPr>
          </a:p>
        </p:txBody>
      </p:sp>
      <p:sp>
        <p:nvSpPr>
          <p:cNvPr id="6" name="Rectangle 5"/>
          <p:cNvSpPr/>
          <p:nvPr/>
        </p:nvSpPr>
        <p:spPr>
          <a:xfrm>
            <a:off x="269240" y="4271281"/>
            <a:ext cx="3309702" cy="586596"/>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33955990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sp>
        <p:nvSpPr>
          <p:cNvPr id="15" name="Rectangle 14"/>
          <p:cNvSpPr/>
          <p:nvPr/>
        </p:nvSpPr>
        <p:spPr>
          <a:xfrm>
            <a:off x="4019150" y="3014152"/>
            <a:ext cx="4153701" cy="535531"/>
          </a:xfrm>
          <a:prstGeom prst="rect">
            <a:avLst/>
          </a:prstGeom>
          <a:noFill/>
        </p:spPr>
        <p:txBody>
          <a:bodyPr wrap="none">
            <a:spAutoFit/>
          </a:bodyPr>
          <a:lstStyle/>
          <a:p>
            <a:pPr lvl="0" algn="ctr" defTabSz="1243265" fontAlgn="base">
              <a:lnSpc>
                <a:spcPct val="90000"/>
              </a:lnSpc>
              <a:spcBef>
                <a:spcPct val="0"/>
              </a:spcBef>
              <a:spcAft>
                <a:spcPct val="0"/>
              </a:spcAft>
              <a:defRPr/>
            </a:pPr>
            <a:r>
              <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43927" y="1348632"/>
            <a:ext cx="1520068" cy="81840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2717" y="2953796"/>
            <a:ext cx="5506929" cy="664797"/>
          </a:xfrm>
          <a:prstGeom prst="rect">
            <a:avLst/>
          </a:prstGeom>
          <a:noFill/>
        </p:spPr>
        <p:txBody>
          <a:bodyPr wrap="square" lIns="137160" tIns="109728" rIns="137160" bIns="109728" rtlCol="0">
            <a:spAutoFit/>
          </a:bodyPr>
          <a:lstStyle/>
          <a:p>
            <a:pPr algn="ctr">
              <a:lnSpc>
                <a:spcPct val="90000"/>
              </a:lnSpc>
              <a:spcBef>
                <a:spcPts val="600"/>
              </a:spcBef>
            </a:pPr>
            <a:r>
              <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p>
        </p:txBody>
      </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defTabSz="914377">
                <a:lnSpc>
                  <a:spcPct val="90000"/>
                </a:lnSpc>
                <a:spcBef>
                  <a:spcPts val="800"/>
                </a:spcBef>
              </a:pPr>
              <a:r>
                <a:rPr lang="en-US" sz="1600" dirty="0">
                  <a:solidFill>
                    <a:srgbClr val="0078D7">
                      <a:lumMod val="20000"/>
                      <a:lumOff val="80000"/>
                    </a:srgbClr>
                  </a:solidFill>
                </a:rPr>
                <a:t>Reuse Existing Code</a:t>
              </a: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One SDK + Tooling</a:t>
              </a: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6383" y="4349229"/>
            <a:ext cx="1991309" cy="1432638"/>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316071" y="4347621"/>
            <a:ext cx="2197632" cy="867225"/>
          </a:xfrm>
          <a:prstGeom prst="rect">
            <a:avLst/>
          </a:prstGeom>
          <a:noFill/>
          <a:ln>
            <a:noFill/>
          </a:ln>
        </p:spPr>
      </p:pic>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9" name="TextBox 118"/>
          <p:cNvSpPr txBox="1"/>
          <p:nvPr/>
        </p:nvSpPr>
        <p:spPr>
          <a:xfrm>
            <a:off x="2969148" y="5208992"/>
            <a:ext cx="5920788" cy="664797"/>
          </a:xfrm>
          <a:prstGeom prst="rect">
            <a:avLst/>
          </a:prstGeom>
          <a:noFill/>
        </p:spPr>
        <p:txBody>
          <a:bodyPr wrap="none" lIns="137160" tIns="109728" rIns="137160" bIns="109728" rtlCol="0">
            <a:spAutoFit/>
          </a:bodyPr>
          <a:lstStyle/>
          <a:p>
            <a:pPr>
              <a:lnSpc>
                <a:spcPct val="90000"/>
              </a:lnSpc>
              <a:spcBef>
                <a:spcPts val="600"/>
              </a:spcBef>
            </a:pPr>
            <a:r>
              <a:rPr lang="en-US" sz="3200" dirty="0">
                <a:solidFill>
                  <a:srgbClr val="0070C0"/>
                </a:solidFill>
                <a:latin typeface="Segoe UI Light" panose="020B0502040204020203" pitchFamily="34" charset="0"/>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7332135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States</a:t>
            </a:r>
          </a:p>
        </p:txBody>
      </p:sp>
      <p:sp>
        <p:nvSpPr>
          <p:cNvPr id="4" name="Text Placeholder 3"/>
          <p:cNvSpPr>
            <a:spLocks noGrp="1"/>
          </p:cNvSpPr>
          <p:nvPr>
            <p:ph type="body" sz="quarter" idx="10"/>
          </p:nvPr>
        </p:nvSpPr>
        <p:spPr/>
        <p:txBody>
          <a:bodyPr/>
          <a:lstStyle/>
          <a:p>
            <a:r>
              <a:rPr lang="en-US" dirty="0"/>
              <a:t>Define XAML views</a:t>
            </a:r>
          </a:p>
          <a:p>
            <a:pPr lvl="1"/>
            <a:r>
              <a:rPr lang="en-US" dirty="0"/>
              <a:t>Unique layout for distinct states</a:t>
            </a:r>
          </a:p>
          <a:p>
            <a:r>
              <a:rPr lang="en-US" dirty="0"/>
              <a:t>Simplify animation</a:t>
            </a:r>
          </a:p>
          <a:p>
            <a:pPr lvl="1"/>
            <a:r>
              <a:rPr lang="en-US" dirty="0"/>
              <a:t>Automatically implement state transitions</a:t>
            </a:r>
          </a:p>
          <a:p>
            <a:r>
              <a:rPr lang="en-US" dirty="0"/>
              <a:t>Build in Blend</a:t>
            </a:r>
          </a:p>
          <a:p>
            <a:pPr lvl="1"/>
            <a:r>
              <a:rPr lang="en-US" dirty="0"/>
              <a:t>Design and preview states and transitions</a:t>
            </a:r>
          </a:p>
        </p:txBody>
      </p:sp>
    </p:spTree>
    <p:extLst>
      <p:ext uri="{BB962C8B-B14F-4D97-AF65-F5344CB8AC3E}">
        <p14:creationId xmlns:p14="http://schemas.microsoft.com/office/powerpoint/2010/main" val="550728752"/>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STATES">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8886919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4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a:t>Visual states</a:t>
            </a:r>
          </a:p>
        </p:txBody>
      </p:sp>
    </p:spTree>
    <p:extLst>
      <p:ext uri="{BB962C8B-B14F-4D97-AF65-F5344CB8AC3E}">
        <p14:creationId xmlns:p14="http://schemas.microsoft.com/office/powerpoint/2010/main" val="2160740187"/>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set the visual state</a:t>
            </a:r>
          </a:p>
        </p:txBody>
      </p:sp>
      <p:sp>
        <p:nvSpPr>
          <p:cNvPr id="4" name="Text Placeholder 3"/>
          <p:cNvSpPr>
            <a:spLocks noGrp="1"/>
          </p:cNvSpPr>
          <p:nvPr>
            <p:ph type="body" sz="quarter" idx="10"/>
          </p:nvPr>
        </p:nvSpPr>
        <p:spPr/>
        <p:txBody>
          <a:bodyPr/>
          <a:lstStyle/>
          <a:p>
            <a:r>
              <a:rPr lang="en-US" dirty="0" err="1"/>
              <a:t>VisualStateManager.Goto</a:t>
            </a:r>
            <a:r>
              <a:rPr lang="en-US" dirty="0"/>
              <a:t>(element, state, transition)</a:t>
            </a:r>
          </a:p>
        </p:txBody>
      </p:sp>
      <p:sp>
        <p:nvSpPr>
          <p:cNvPr id="5" name="Rectangle 4"/>
          <p:cNvSpPr/>
          <p:nvPr/>
        </p:nvSpPr>
        <p:spPr>
          <a:xfrm>
            <a:off x="257174" y="2049967"/>
            <a:ext cx="11934826" cy="4678204"/>
          </a:xfrm>
          <a:prstGeom prst="rect">
            <a:avLst/>
          </a:prstGeom>
        </p:spPr>
        <p:txBody>
          <a:bodyPr wrap="square">
            <a:spAutoFit/>
          </a:bodyPr>
          <a:lstStyle/>
          <a:p>
            <a:r>
              <a:rPr lang="en-US" sz="2000" dirty="0">
                <a:solidFill>
                  <a:srgbClr val="0000FF"/>
                </a:solidFill>
                <a:highlight>
                  <a:srgbClr val="FFFFFF"/>
                </a:highlight>
                <a:latin typeface="Consolas" panose="020B0609020204030204" pitchFamily="49" charset="0"/>
              </a:rPr>
              <a:t>public</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MainPage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.InitializeComponent</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.SizeChanged</a:t>
            </a:r>
            <a:r>
              <a:rPr lang="en-US" sz="2000" dirty="0">
                <a:solidFill>
                  <a:srgbClr val="000000"/>
                </a:solidFill>
                <a:highlight>
                  <a:srgbClr val="FFFFFF"/>
                </a:highlight>
                <a:latin typeface="Consolas" panose="020B0609020204030204" pitchFamily="49" charset="0"/>
              </a:rPr>
              <a:t> += (s, e) =&gt;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var</a:t>
            </a:r>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500)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"VisualState500min"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800)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"VisualState800min"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1000)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"VisualState1000min"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2B91AF"/>
                </a:solidFill>
                <a:highlight>
                  <a:srgbClr val="FFFFFF"/>
                </a:highlight>
                <a:latin typeface="Consolas" panose="020B0609020204030204" pitchFamily="49" charset="0"/>
              </a:rPr>
              <a:t>VisualStateManager</a:t>
            </a:r>
            <a:r>
              <a:rPr lang="en-US" sz="2000" dirty="0" err="1">
                <a:solidFill>
                  <a:srgbClr val="000000"/>
                </a:solidFill>
                <a:highlight>
                  <a:srgbClr val="FFFFFF"/>
                </a:highlight>
                <a:latin typeface="Consolas" panose="020B0609020204030204" pitchFamily="49" charset="0"/>
              </a:rPr>
              <a:t>.GoToState</a:t>
            </a:r>
            <a:r>
              <a:rPr lang="en-US" sz="2000" dirty="0">
                <a:solidFill>
                  <a:srgbClr val="000000"/>
                </a:solidFill>
                <a:highlight>
                  <a:srgbClr val="FFFFFF"/>
                </a:highlight>
                <a:latin typeface="Consolas" panose="020B0609020204030204" pitchFamily="49" charset="0"/>
              </a:rPr>
              <a:t>(</a:t>
            </a:r>
            <a:r>
              <a:rPr lang="en-US" sz="2000" dirty="0">
                <a:solidFill>
                  <a:srgbClr val="0000FF"/>
                </a:solidFill>
                <a:highlight>
                  <a:srgbClr val="FFFFFF"/>
                </a:highlight>
                <a:latin typeface="Consolas" panose="020B0609020204030204" pitchFamily="49" charset="0"/>
              </a:rPr>
              <a:t>this</a:t>
            </a:r>
            <a:r>
              <a:rPr lang="en-US" sz="2000" dirty="0">
                <a:solidFill>
                  <a:srgbClr val="000000"/>
                </a:solidFill>
                <a:highlight>
                  <a:srgbClr val="FFFFFF"/>
                </a:highlight>
                <a:latin typeface="Consolas" panose="020B0609020204030204" pitchFamily="49" charset="0"/>
              </a:rPr>
              <a:t>, state, </a:t>
            </a:r>
            <a:r>
              <a:rPr lang="en-US" sz="2000" dirty="0">
                <a:solidFill>
                  <a:srgbClr val="0000FF"/>
                </a:solidFill>
                <a:highlight>
                  <a:srgbClr val="FFFFFF"/>
                </a:highlight>
                <a:latin typeface="Consolas" panose="020B0609020204030204" pitchFamily="49" charset="0"/>
              </a:rPr>
              <a:t>true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a:t>
            </a:r>
            <a:endParaRPr lang="en-US" sz="2000" dirty="0"/>
          </a:p>
        </p:txBody>
      </p:sp>
      <p:sp>
        <p:nvSpPr>
          <p:cNvPr id="6" name="Rectangle 5"/>
          <p:cNvSpPr/>
          <p:nvPr/>
        </p:nvSpPr>
        <p:spPr>
          <a:xfrm>
            <a:off x="1190444" y="5620667"/>
            <a:ext cx="8203721" cy="586596"/>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3519838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a:t>Adaptive triggers</a:t>
            </a:r>
          </a:p>
        </p:txBody>
      </p:sp>
    </p:spTree>
    <p:extLst>
      <p:ext uri="{BB962C8B-B14F-4D97-AF65-F5344CB8AC3E}">
        <p14:creationId xmlns:p14="http://schemas.microsoft.com/office/powerpoint/2010/main" val="1522285824"/>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binding</a:t>
            </a:r>
          </a:p>
        </p:txBody>
      </p:sp>
    </p:spTree>
    <p:extLst>
      <p:ext uri="{BB962C8B-B14F-4D97-AF65-F5344CB8AC3E}">
        <p14:creationId xmlns:p14="http://schemas.microsoft.com/office/powerpoint/2010/main" val="454073566"/>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a:xfrm>
            <a:off x="0" y="2579601"/>
            <a:ext cx="5647787" cy="1698798"/>
          </a:xfrm>
          <a:solidFill>
            <a:srgbClr val="0078D7">
              <a:alpha val="50196"/>
            </a:srgbClr>
          </a:solidFill>
        </p:spPr>
        <p:txBody>
          <a:bodyPr/>
          <a:lstStyle/>
          <a:p>
            <a:r>
              <a:rPr lang="en-US" dirty="0"/>
              <a:t>Data binding basics</a:t>
            </a:r>
          </a:p>
        </p:txBody>
      </p:sp>
    </p:spTree>
    <p:extLst>
      <p:ext uri="{BB962C8B-B14F-4D97-AF65-F5344CB8AC3E}">
        <p14:creationId xmlns:p14="http://schemas.microsoft.com/office/powerpoint/2010/main" val="1785443047"/>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Dynamic Data</a:t>
            </a:r>
          </a:p>
        </p:txBody>
      </p:sp>
      <p:sp>
        <p:nvSpPr>
          <p:cNvPr id="4" name="Content Placeholder 3"/>
          <p:cNvSpPr>
            <a:spLocks noGrp="1"/>
          </p:cNvSpPr>
          <p:nvPr>
            <p:ph type="body" sz="quarter" idx="10"/>
          </p:nvPr>
        </p:nvSpPr>
        <p:spPr/>
        <p:txBody>
          <a:bodyPr>
            <a:normAutofit/>
          </a:bodyPr>
          <a:lstStyle/>
          <a:p>
            <a:r>
              <a:rPr lang="en-US" dirty="0"/>
              <a:t>Use data binding to connect to a data source</a:t>
            </a:r>
          </a:p>
          <a:p>
            <a:pPr lvl="1"/>
            <a:r>
              <a:rPr lang="en-US" dirty="0"/>
              <a:t>Typical data source would be a view model</a:t>
            </a:r>
          </a:p>
          <a:p>
            <a:endParaRPr lang="en-US" dirty="0"/>
          </a:p>
          <a:p>
            <a:endParaRPr lang="en-US" dirty="0"/>
          </a:p>
        </p:txBody>
      </p:sp>
      <p:pic>
        <p:nvPicPr>
          <p:cNvPr id="2" name="Picture 1"/>
          <p:cNvPicPr>
            <a:picLocks noChangeAspect="1"/>
          </p:cNvPicPr>
          <p:nvPr/>
        </p:nvPicPr>
        <p:blipFill>
          <a:blip r:embed="rId2"/>
          <a:stretch>
            <a:fillRect/>
          </a:stretch>
        </p:blipFill>
        <p:spPr>
          <a:xfrm>
            <a:off x="379413" y="2726621"/>
            <a:ext cx="9296400" cy="3038475"/>
          </a:xfrm>
          <a:prstGeom prst="rect">
            <a:avLst/>
          </a:prstGeom>
        </p:spPr>
      </p:pic>
      <p:pic>
        <p:nvPicPr>
          <p:cNvPr id="5" name="Picture 4"/>
          <p:cNvPicPr>
            <a:picLocks noChangeAspect="1"/>
          </p:cNvPicPr>
          <p:nvPr/>
        </p:nvPicPr>
        <p:blipFill>
          <a:blip r:embed="rId3"/>
          <a:stretch>
            <a:fillRect/>
          </a:stretch>
        </p:blipFill>
        <p:spPr>
          <a:xfrm>
            <a:off x="9010825" y="4446465"/>
            <a:ext cx="3181175" cy="2411535"/>
          </a:xfrm>
          <a:prstGeom prst="rect">
            <a:avLst/>
          </a:prstGeom>
        </p:spPr>
      </p:pic>
    </p:spTree>
    <p:extLst>
      <p:ext uri="{BB962C8B-B14F-4D97-AF65-F5344CB8AC3E}">
        <p14:creationId xmlns:p14="http://schemas.microsoft.com/office/powerpoint/2010/main" val="4281726449"/>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a:t>Data Binding</a:t>
            </a:r>
          </a:p>
        </p:txBody>
      </p:sp>
    </p:spTree>
    <p:extLst>
      <p:ext uri="{BB962C8B-B14F-4D97-AF65-F5344CB8AC3E}">
        <p14:creationId xmlns:p14="http://schemas.microsoft.com/office/powerpoint/2010/main" val="3534272520"/>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SQLite </a:t>
            </a:r>
            <a:r>
              <a:rPr lang="en-GB" dirty="0"/>
              <a:t>Local Database</a:t>
            </a:r>
          </a:p>
        </p:txBody>
      </p:sp>
    </p:spTree>
    <p:extLst>
      <p:ext uri="{BB962C8B-B14F-4D97-AF65-F5344CB8AC3E}">
        <p14:creationId xmlns:p14="http://schemas.microsoft.com/office/powerpoint/2010/main" val="393692569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Windows Platform</a:t>
            </a:r>
          </a:p>
        </p:txBody>
      </p:sp>
      <p:sp>
        <p:nvSpPr>
          <p:cNvPr id="3" name="Text Placeholder 2"/>
          <p:cNvSpPr>
            <a:spLocks noGrp="1"/>
          </p:cNvSpPr>
          <p:nvPr>
            <p:ph type="body" sz="quarter" idx="10"/>
          </p:nvPr>
        </p:nvSpPr>
        <p:spPr/>
        <p:txBody>
          <a:bodyPr/>
          <a:lstStyle/>
          <a:p>
            <a:r>
              <a:rPr lang="en-US" dirty="0"/>
              <a:t>A single </a:t>
            </a:r>
            <a:r>
              <a:rPr lang="en-GB" dirty="0"/>
              <a:t>API surface</a:t>
            </a:r>
          </a:p>
          <a:p>
            <a:pPr lvl="1"/>
            <a:r>
              <a:rPr lang="en-GB" dirty="0"/>
              <a:t>A guaranteed API surface</a:t>
            </a:r>
          </a:p>
          <a:p>
            <a:pPr lvl="1"/>
            <a:r>
              <a:rPr lang="en-GB" dirty="0"/>
              <a:t>The same on all devices</a:t>
            </a:r>
            <a:endParaRPr lang="en-US" dirty="0"/>
          </a:p>
        </p:txBody>
      </p:sp>
      <p:pic>
        <p:nvPicPr>
          <p:cNvPr id="5" name="Picture 4"/>
          <p:cNvPicPr>
            <a:picLocks noChangeAspect="1"/>
          </p:cNvPicPr>
          <p:nvPr/>
        </p:nvPicPr>
        <p:blipFill>
          <a:blip r:embed="rId2"/>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Phone</a:t>
              </a:r>
            </a:p>
            <a:p>
              <a:pPr algn="ctr">
                <a:lnSpc>
                  <a:spcPct val="90000"/>
                </a:lnSpc>
                <a:spcBef>
                  <a:spcPts val="600"/>
                </a:spcBef>
              </a:pPr>
              <a:r>
                <a:rPr lang="en-US" sz="1400" dirty="0"/>
                <a:t>Device</a:t>
              </a:r>
              <a:endParaRPr lang="en-US" sz="2000" dirty="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Xbox</a:t>
              </a:r>
            </a:p>
            <a:p>
              <a:pPr algn="ctr">
                <a:lnSpc>
                  <a:spcPct val="90000"/>
                </a:lnSpc>
                <a:spcBef>
                  <a:spcPts val="600"/>
                </a:spcBef>
              </a:pPr>
              <a:r>
                <a:rPr lang="en-US" sz="1400" dirty="0"/>
                <a:t>Device</a:t>
              </a:r>
              <a:endParaRPr lang="en-US" sz="2000" dirty="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Desktop</a:t>
              </a:r>
            </a:p>
            <a:p>
              <a:pPr algn="ctr">
                <a:lnSpc>
                  <a:spcPct val="90000"/>
                </a:lnSpc>
                <a:spcBef>
                  <a:spcPts val="600"/>
                </a:spcBef>
              </a:pPr>
              <a:r>
                <a:rPr lang="en-US" sz="1400" dirty="0"/>
                <a:t>Device</a:t>
              </a:r>
              <a:endParaRPr lang="en-US" sz="2000" dirty="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chemeClr val="tx1"/>
              </a:solidFill>
            </a:endParaRPr>
          </a:p>
        </p:txBody>
      </p:sp>
    </p:spTree>
    <p:extLst>
      <p:ext uri="{BB962C8B-B14F-4D97-AF65-F5344CB8AC3E}">
        <p14:creationId xmlns:p14="http://schemas.microsoft.com/office/powerpoint/2010/main" val="30878505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SQLite.org</a:t>
            </a:r>
          </a:p>
        </p:txBody>
      </p:sp>
      <p:sp>
        <p:nvSpPr>
          <p:cNvPr id="3" name="Text Placeholder 2"/>
          <p:cNvSpPr>
            <a:spLocks noGrp="1"/>
          </p:cNvSpPr>
          <p:nvPr>
            <p:ph type="body" sz="quarter" idx="10"/>
          </p:nvPr>
        </p:nvSpPr>
        <p:spPr/>
        <p:txBody>
          <a:bodyPr/>
          <a:lstStyle/>
          <a:p>
            <a:r>
              <a:rPr lang="en-GB" sz="2745" dirty="0"/>
              <a:t>Documentation</a:t>
            </a:r>
          </a:p>
          <a:p>
            <a:endParaRPr lang="en-GB" sz="2745" dirty="0"/>
          </a:p>
          <a:p>
            <a:r>
              <a:rPr lang="en-GB" sz="3137" dirty="0"/>
              <a:t>SQL Syntax</a:t>
            </a:r>
          </a:p>
          <a:p>
            <a:endParaRPr lang="en-GB" sz="3137" dirty="0"/>
          </a:p>
          <a:p>
            <a:r>
              <a:rPr lang="en-GB" sz="3137" dirty="0"/>
              <a:t>C/C++ API Reference</a:t>
            </a:r>
          </a:p>
          <a:p>
            <a:endParaRPr lang="en-GB" sz="3137" dirty="0"/>
          </a:p>
          <a:p>
            <a:r>
              <a:rPr lang="en-GB" sz="3137" dirty="0"/>
              <a:t>Source and tools</a:t>
            </a:r>
            <a:br>
              <a:rPr lang="en-GB" sz="3137" dirty="0"/>
            </a:br>
            <a:r>
              <a:rPr lang="en-GB" sz="3137" dirty="0"/>
              <a:t>download</a:t>
            </a:r>
          </a:p>
        </p:txBody>
      </p:sp>
      <p:pic>
        <p:nvPicPr>
          <p:cNvPr id="5" name="Picture 4"/>
          <p:cNvPicPr>
            <a:picLocks noChangeAspect="1"/>
          </p:cNvPicPr>
          <p:nvPr/>
        </p:nvPicPr>
        <p:blipFill>
          <a:blip r:embed="rId2"/>
          <a:stretch>
            <a:fillRect/>
          </a:stretch>
        </p:blipFill>
        <p:spPr>
          <a:xfrm>
            <a:off x="4263207" y="1311923"/>
            <a:ext cx="7295133" cy="4633473"/>
          </a:xfrm>
          <a:prstGeom prst="rect">
            <a:avLst/>
          </a:prstGeom>
        </p:spPr>
      </p:pic>
    </p:spTree>
    <p:extLst>
      <p:ext uri="{BB962C8B-B14F-4D97-AF65-F5344CB8AC3E}">
        <p14:creationId xmlns:p14="http://schemas.microsoft.com/office/powerpoint/2010/main" val="3113998233"/>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Choice of .NET APIs</a:t>
            </a:r>
          </a:p>
        </p:txBody>
      </p:sp>
      <p:sp>
        <p:nvSpPr>
          <p:cNvPr id="5" name="Text Placeholder 4"/>
          <p:cNvSpPr>
            <a:spLocks noGrp="1"/>
          </p:cNvSpPr>
          <p:nvPr>
            <p:ph type="body" sz="quarter" idx="10"/>
          </p:nvPr>
        </p:nvSpPr>
        <p:spPr/>
        <p:txBody>
          <a:bodyPr/>
          <a:lstStyle/>
          <a:p>
            <a:r>
              <a:rPr lang="en-GB" dirty="0"/>
              <a:t>SQLite-NET</a:t>
            </a:r>
          </a:p>
          <a:p>
            <a:pPr lvl="1"/>
            <a:r>
              <a:rPr lang="en-GB" sz="1960" dirty="0">
                <a:latin typeface="+mn-lt"/>
              </a:rPr>
              <a:t>LINQ syntax</a:t>
            </a:r>
            <a:br>
              <a:rPr lang="en-GB" sz="1600" dirty="0">
                <a:latin typeface="+mn-lt"/>
              </a:rPr>
            </a:br>
            <a:r>
              <a:rPr lang="en-GB" sz="1961" dirty="0">
                <a:latin typeface="+mn-lt"/>
              </a:rPr>
              <a:t>Lightweight ORM</a:t>
            </a:r>
            <a:br>
              <a:rPr lang="en-GB" sz="1961" dirty="0">
                <a:latin typeface="+mn-lt"/>
              </a:rPr>
            </a:br>
            <a:endParaRPr lang="en-GB" sz="1961" dirty="0">
              <a:latin typeface="+mn-lt"/>
            </a:endParaRPr>
          </a:p>
        </p:txBody>
      </p:sp>
      <p:sp>
        <p:nvSpPr>
          <p:cNvPr id="6" name="Text Placeholder 5"/>
          <p:cNvSpPr>
            <a:spLocks noGrp="1"/>
          </p:cNvSpPr>
          <p:nvPr>
            <p:ph type="body" sz="quarter" idx="4294967295"/>
          </p:nvPr>
        </p:nvSpPr>
        <p:spPr>
          <a:xfrm>
            <a:off x="6813550" y="1187620"/>
            <a:ext cx="5378450" cy="1987550"/>
          </a:xfrm>
        </p:spPr>
        <p:txBody>
          <a:bodyPr/>
          <a:lstStyle/>
          <a:p>
            <a:pPr lvl="1"/>
            <a:r>
              <a:rPr lang="en-GB" sz="3733" b="1" dirty="0" err="1">
                <a:latin typeface="+mj-lt"/>
              </a:rPr>
              <a:t>SQLitePCL</a:t>
            </a:r>
            <a:br>
              <a:rPr lang="en-GB" sz="3733" b="1" dirty="0">
                <a:latin typeface="+mj-lt"/>
              </a:rPr>
            </a:br>
            <a:r>
              <a:rPr lang="en-GB" sz="1960" dirty="0">
                <a:solidFill>
                  <a:schemeClr val="accent1"/>
                </a:solidFill>
              </a:rPr>
              <a:t>SQL statements</a:t>
            </a:r>
            <a:br>
              <a:rPr lang="en-GB" sz="1960" dirty="0">
                <a:solidFill>
                  <a:schemeClr val="accent1"/>
                </a:solidFill>
              </a:rPr>
            </a:br>
            <a:r>
              <a:rPr lang="en-GB" sz="1960" dirty="0">
                <a:solidFill>
                  <a:schemeClr val="accent1"/>
                </a:solidFill>
              </a:rPr>
              <a:t>Thin wrapper around the SQLite C API</a:t>
            </a:r>
            <a:br>
              <a:rPr lang="en-GB" sz="1960" dirty="0">
                <a:solidFill>
                  <a:schemeClr val="accent1"/>
                </a:solidFill>
              </a:rPr>
            </a:br>
            <a:endParaRPr lang="en-GB" sz="1960" dirty="0">
              <a:solidFill>
                <a:schemeClr val="accent1"/>
              </a:solidFill>
            </a:endParaRPr>
          </a:p>
        </p:txBody>
      </p:sp>
      <p:sp>
        <p:nvSpPr>
          <p:cNvPr id="12" name="Rectangle 4"/>
          <p:cNvSpPr>
            <a:spLocks noChangeArrowheads="1"/>
          </p:cNvSpPr>
          <p:nvPr/>
        </p:nvSpPr>
        <p:spPr bwMode="auto">
          <a:xfrm>
            <a:off x="6174496" y="2467587"/>
            <a:ext cx="5827884" cy="3901241"/>
          </a:xfrm>
          <a:prstGeom prst="rect">
            <a:avLst/>
          </a:prstGeom>
          <a:solidFill>
            <a:srgbClr val="F2F2F2"/>
          </a:solidFill>
          <a:ln>
            <a:noFill/>
          </a:ln>
          <a:effectLst/>
          <a:extLst/>
        </p:spPr>
        <p:txBody>
          <a:bodyPr vert="horz" wrap="square" lIns="89642" tIns="44821" rIns="89642" bIns="44821" numCol="1" anchor="ctr" anchorCtr="0" compatLnSpc="1">
            <a:prstTxWarp prst="textNoShape">
              <a:avLst/>
            </a:prstTxWarp>
            <a:spAutoFit/>
          </a:bodyPr>
          <a:lstStyle/>
          <a:p>
            <a:pPr marL="114290" lvl="0" indent="-114290" defTabSz="932742">
              <a:lnSpc>
                <a:spcPct val="110000"/>
              </a:lnSpc>
              <a:spcBef>
                <a:spcPct val="20000"/>
              </a:spcBef>
              <a:buSzPct val="90000"/>
              <a:buFont typeface="Lucida Grande"/>
              <a:buChar char=" "/>
            </a:pPr>
            <a:r>
              <a:rPr lang="en-US" sz="1400" dirty="0">
                <a:solidFill>
                  <a:srgbClr val="0000FF"/>
                </a:solidFill>
                <a:latin typeface="Consolas" panose="020B0609020204030204" pitchFamily="49" charset="0"/>
                <a:cs typeface="Consolas" panose="020B0609020204030204" pitchFamily="49" charset="0"/>
              </a:rPr>
              <a:t>using</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00FF"/>
                </a:solidFill>
                <a:latin typeface="Consolas" panose="020B0609020204030204" pitchFamily="49" charset="0"/>
                <a:cs typeface="Consolas" panose="020B0609020204030204" pitchFamily="49" charset="0"/>
              </a:rPr>
              <a:t>var</a:t>
            </a:r>
            <a:r>
              <a:rPr lang="en-US" sz="1400" dirty="0">
                <a:solidFill>
                  <a:srgbClr val="000000"/>
                </a:solidFill>
                <a:latin typeface="Consolas" panose="020B0609020204030204" pitchFamily="49" charset="0"/>
                <a:cs typeface="Consolas" panose="020B0609020204030204" pitchFamily="49" charset="0"/>
              </a:rPr>
              <a:t> conn = </a:t>
            </a:r>
            <a:r>
              <a:rPr lang="en-US" sz="1400" dirty="0">
                <a:solidFill>
                  <a:srgbClr val="0000FF"/>
                </a:solidFill>
                <a:latin typeface="Consolas" panose="020B0609020204030204" pitchFamily="49" charset="0"/>
                <a:cs typeface="Consolas" panose="020B0609020204030204" pitchFamily="49" charset="0"/>
              </a:rPr>
              <a:t>new</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2B91AF"/>
                </a:solidFill>
                <a:latin typeface="Consolas" panose="020B0609020204030204" pitchFamily="49" charset="0"/>
                <a:cs typeface="Consolas" panose="020B0609020204030204" pitchFamily="49" charset="0"/>
              </a:rPr>
              <a:t>SQLiteConnection</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A31515"/>
                </a:solidFill>
                <a:latin typeface="Consolas" panose="020B0609020204030204" pitchFamily="49" charset="0"/>
                <a:cs typeface="Consolas" panose="020B0609020204030204" pitchFamily="49" charset="0"/>
              </a:rPr>
              <a:t>"</a:t>
            </a:r>
            <a:r>
              <a:rPr lang="en-US" sz="1400" dirty="0" err="1">
                <a:solidFill>
                  <a:srgbClr val="A31515"/>
                </a:solidFill>
                <a:latin typeface="Consolas" panose="020B0609020204030204" pitchFamily="49" charset="0"/>
                <a:cs typeface="Consolas" panose="020B0609020204030204" pitchFamily="49" charset="0"/>
              </a:rPr>
              <a:t>demo.db</a:t>
            </a:r>
            <a:r>
              <a:rPr lang="en-US" sz="1400" dirty="0">
                <a:solidFill>
                  <a:srgbClr val="A3151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000000"/>
                </a:solidFill>
                <a:latin typeface="Consolas" panose="020B0609020204030204" pitchFamily="49" charset="0"/>
                <a:cs typeface="Consolas" panose="020B0609020204030204" pitchFamily="49" charset="0"/>
              </a:rPr>
              <a:t>{ </a:t>
            </a:r>
            <a:r>
              <a:rPr lang="en-US" sz="1568" dirty="0">
                <a:solidFill>
                  <a:srgbClr val="000000"/>
                </a:solidFill>
                <a:latin typeface="Consolas" panose="020B0609020204030204" pitchFamily="49" charset="0"/>
                <a:cs typeface="Consolas" panose="020B0609020204030204" pitchFamily="49" charset="0"/>
              </a:rPr>
              <a:t>    </a:t>
            </a:r>
            <a:br>
              <a:rPr lang="en-US" sz="1568" dirty="0">
                <a:solidFill>
                  <a:srgbClr val="000000"/>
                </a:solidFill>
                <a:latin typeface="Consolas" panose="020B0609020204030204" pitchFamily="49" charset="0"/>
                <a:cs typeface="Consolas" panose="020B0609020204030204" pitchFamily="49" charset="0"/>
              </a:rPr>
            </a:br>
            <a:r>
              <a:rPr lang="en-GB" sz="1400" dirty="0">
                <a:solidFill>
                  <a:srgbClr val="2B91AF"/>
                </a:solidFill>
                <a:highlight>
                  <a:srgbClr val="F2F2F2"/>
                </a:highlight>
                <a:latin typeface="Consolas" panose="020B0609020204030204" pitchFamily="49" charset="0"/>
                <a:cs typeface="Consolas"/>
              </a:rPr>
              <a:t>    Customer</a:t>
            </a:r>
            <a:r>
              <a:rPr lang="en-GB" sz="1400" dirty="0">
                <a:solidFill>
                  <a:srgbClr val="000000"/>
                </a:solidFill>
                <a:highlight>
                  <a:srgbClr val="F2F2F2"/>
                </a:highlight>
                <a:latin typeface="Consolas" panose="020B0609020204030204" pitchFamily="49" charset="0"/>
                <a:cs typeface="Consolas"/>
              </a:rPr>
              <a:t> </a:t>
            </a:r>
            <a:r>
              <a:rPr lang="en-GB" sz="1400" dirty="0" err="1">
                <a:solidFill>
                  <a:srgbClr val="000000"/>
                </a:solidFill>
                <a:highlight>
                  <a:srgbClr val="F2F2F2"/>
                </a:highlight>
                <a:latin typeface="Consolas" panose="020B0609020204030204" pitchFamily="49" charset="0"/>
                <a:cs typeface="Consolas"/>
              </a:rPr>
              <a:t>customer</a:t>
            </a:r>
            <a:r>
              <a:rPr lang="en-GB" sz="1400" dirty="0">
                <a:solidFill>
                  <a:srgbClr val="000000"/>
                </a:solidFill>
                <a:highlight>
                  <a:srgbClr val="F2F2F2"/>
                </a:highlight>
                <a:latin typeface="Consolas" panose="020B0609020204030204" pitchFamily="49" charset="0"/>
                <a:cs typeface="Consolas"/>
              </a:rPr>
              <a:t> = </a:t>
            </a:r>
            <a:r>
              <a:rPr lang="en-GB" sz="1400" dirty="0">
                <a:solidFill>
                  <a:srgbClr val="0000FF"/>
                </a:solidFill>
                <a:highlight>
                  <a:srgbClr val="F2F2F2"/>
                </a:highlight>
                <a:latin typeface="Consolas" panose="020B0609020204030204" pitchFamily="49" charset="0"/>
                <a:cs typeface="Consolas"/>
              </a:rPr>
              <a:t>null</a:t>
            </a:r>
            <a:r>
              <a:rPr lang="en-GB" sz="1400" dirty="0">
                <a:solidFill>
                  <a:srgbClr val="000000"/>
                </a:solidFill>
                <a:highlight>
                  <a:srgbClr val="F2F2F2"/>
                </a:highlight>
                <a:latin typeface="Consolas" panose="020B0609020204030204" pitchFamily="49" charset="0"/>
                <a:cs typeface="Consolas"/>
              </a:rPr>
              <a:t>;</a:t>
            </a:r>
          </a:p>
          <a:p>
            <a:pPr marL="114290" lvl="0" indent="-114290" defTabSz="932742">
              <a:lnSpc>
                <a:spcPct val="110000"/>
              </a:lnSpc>
              <a:spcBef>
                <a:spcPct val="20000"/>
              </a:spcBef>
              <a:buSzPct val="90000"/>
              <a:buFont typeface="Lucida Grande"/>
              <a:buChar char=" "/>
            </a:pPr>
            <a:r>
              <a:rPr lang="en-GB" sz="1400" dirty="0">
                <a:solidFill>
                  <a:srgbClr val="000000"/>
                </a:solidFill>
                <a:highlight>
                  <a:srgbClr val="F2F2F2"/>
                </a:highlight>
                <a:latin typeface="Consolas" panose="020B0609020204030204" pitchFamily="49" charset="0"/>
                <a:cs typeface="Consolas"/>
              </a:rPr>
              <a:t>    </a:t>
            </a:r>
            <a:r>
              <a:rPr lang="en-GB" sz="1400" dirty="0">
                <a:solidFill>
                  <a:srgbClr val="0000FF"/>
                </a:solidFill>
                <a:highlight>
                  <a:srgbClr val="F2F2F2"/>
                </a:highlight>
                <a:latin typeface="Consolas" panose="020B0609020204030204" pitchFamily="49" charset="0"/>
                <a:cs typeface="Consolas"/>
              </a:rPr>
              <a:t>using</a:t>
            </a:r>
            <a:r>
              <a:rPr lang="en-GB" sz="1400" dirty="0">
                <a:solidFill>
                  <a:srgbClr val="000000"/>
                </a:solidFill>
                <a:highlight>
                  <a:srgbClr val="F2F2F2"/>
                </a:highlight>
                <a:latin typeface="Consolas" panose="020B0609020204030204" pitchFamily="49" charset="0"/>
                <a:cs typeface="Consolas"/>
              </a:rPr>
              <a:t> (</a:t>
            </a:r>
            <a:r>
              <a:rPr lang="en-GB" sz="1400" dirty="0" err="1">
                <a:solidFill>
                  <a:srgbClr val="0000FF"/>
                </a:solidFill>
                <a:highlight>
                  <a:srgbClr val="F2F2F2"/>
                </a:highlight>
                <a:latin typeface="Consolas" panose="020B0609020204030204" pitchFamily="49" charset="0"/>
                <a:cs typeface="Consolas"/>
              </a:rPr>
              <a:t>var</a:t>
            </a:r>
            <a:r>
              <a:rPr lang="en-GB" sz="1400" dirty="0">
                <a:solidFill>
                  <a:srgbClr val="000000"/>
                </a:solidFill>
                <a:highlight>
                  <a:srgbClr val="F2F2F2"/>
                </a:highlight>
                <a:latin typeface="Consolas" panose="020B0609020204030204" pitchFamily="49" charset="0"/>
                <a:cs typeface="Consolas"/>
              </a:rPr>
              <a:t> statement = </a:t>
            </a:r>
            <a:r>
              <a:rPr lang="en-GB" sz="1400" dirty="0" err="1">
                <a:solidFill>
                  <a:srgbClr val="000000"/>
                </a:solidFill>
                <a:highlight>
                  <a:srgbClr val="F2F2F2"/>
                </a:highlight>
                <a:latin typeface="Consolas" panose="020B0609020204030204" pitchFamily="49" charset="0"/>
                <a:cs typeface="Consolas"/>
              </a:rPr>
              <a:t>conn.Prepare</a:t>
            </a:r>
            <a:r>
              <a:rPr lang="en-GB" sz="1400" dirty="0">
                <a:solidFill>
                  <a:srgbClr val="000000"/>
                </a:solidFill>
                <a:highlight>
                  <a:srgbClr val="F2F2F2"/>
                </a:highlight>
                <a:latin typeface="Consolas" panose="020B0609020204030204" pitchFamily="49" charset="0"/>
                <a:cs typeface="Consolas"/>
              </a:rPr>
              <a:t>(</a:t>
            </a:r>
            <a:br>
              <a:rPr lang="en-GB" sz="1400" dirty="0">
                <a:solidFill>
                  <a:srgbClr val="000000"/>
                </a:solidFill>
                <a:highlight>
                  <a:srgbClr val="F2F2F2"/>
                </a:highlight>
                <a:latin typeface="Consolas" panose="020B0609020204030204" pitchFamily="49" charset="0"/>
                <a:cs typeface="Consolas"/>
              </a:rPr>
            </a:br>
            <a:r>
              <a:rPr lang="en-GB" sz="1400" dirty="0">
                <a:solidFill>
                  <a:srgbClr val="000000"/>
                </a:solidFill>
                <a:highlight>
                  <a:srgbClr val="F2F2F2"/>
                </a:highlight>
                <a:latin typeface="Consolas" panose="020B0609020204030204" pitchFamily="49" charset="0"/>
                <a:cs typeface="Consolas"/>
              </a:rPr>
              <a:t>        </a:t>
            </a:r>
            <a:r>
              <a:rPr lang="en-GB" sz="1400" dirty="0">
                <a:solidFill>
                  <a:srgbClr val="A31515"/>
                </a:solidFill>
                <a:highlight>
                  <a:srgbClr val="F2F2F2"/>
                </a:highlight>
                <a:latin typeface="Consolas" panose="020B0609020204030204" pitchFamily="49" charset="0"/>
                <a:cs typeface="Consolas"/>
              </a:rPr>
              <a:t>"SELECT Id, Name FROM Customer WHERE Id = ?"</a:t>
            </a:r>
            <a:r>
              <a:rPr lang="en-GB" sz="1400" dirty="0">
                <a:solidFill>
                  <a:srgbClr val="000000"/>
                </a:solidFill>
                <a:highlight>
                  <a:srgbClr val="F2F2F2"/>
                </a:highlight>
                <a:latin typeface="Consolas" panose="020B0609020204030204" pitchFamily="49" charset="0"/>
                <a:cs typeface="Consolas"/>
              </a:rPr>
              <a:t>))</a:t>
            </a:r>
          </a:p>
          <a:p>
            <a:pPr marL="114290" lvl="0" indent="-114290" defTabSz="932742">
              <a:lnSpc>
                <a:spcPct val="110000"/>
              </a:lnSpc>
              <a:spcBef>
                <a:spcPct val="20000"/>
              </a:spcBef>
              <a:buSzPct val="90000"/>
              <a:buFont typeface="Lucida Grande"/>
              <a:buChar char=" "/>
            </a:pPr>
            <a:r>
              <a:rPr lang="en-GB" sz="1400" dirty="0">
                <a:solidFill>
                  <a:srgbClr val="000000"/>
                </a:solidFill>
                <a:highlight>
                  <a:srgbClr val="F2F2F2"/>
                </a:highlight>
                <a:latin typeface="Consolas" panose="020B0609020204030204" pitchFamily="49" charset="0"/>
                <a:cs typeface="Consolas"/>
              </a:rPr>
              <a:t>    {</a:t>
            </a:r>
          </a:p>
          <a:p>
            <a:pPr marL="114290" lvl="0" indent="-114290" defTabSz="932742">
              <a:lnSpc>
                <a:spcPct val="110000"/>
              </a:lnSpc>
              <a:spcBef>
                <a:spcPct val="20000"/>
              </a:spcBef>
              <a:buSzPct val="90000"/>
              <a:buFont typeface="Lucida Grande"/>
              <a:buChar char=" "/>
            </a:pPr>
            <a:r>
              <a:rPr lang="en-GB" sz="1400" dirty="0">
                <a:solidFill>
                  <a:srgbClr val="000000"/>
                </a:solidFill>
                <a:highlight>
                  <a:srgbClr val="F2F2F2"/>
                </a:highlight>
                <a:latin typeface="Consolas" panose="020B0609020204030204" pitchFamily="49" charset="0"/>
                <a:cs typeface="Consolas"/>
              </a:rPr>
              <a:t>        </a:t>
            </a:r>
            <a:r>
              <a:rPr lang="en-GB" sz="1400" dirty="0" err="1">
                <a:solidFill>
                  <a:srgbClr val="000000"/>
                </a:solidFill>
                <a:highlight>
                  <a:srgbClr val="F2F2F2"/>
                </a:highlight>
                <a:latin typeface="Consolas" panose="020B0609020204030204" pitchFamily="49" charset="0"/>
                <a:cs typeface="Consolas"/>
              </a:rPr>
              <a:t>statement.Bind</a:t>
            </a:r>
            <a:r>
              <a:rPr lang="en-GB" sz="1400" dirty="0">
                <a:solidFill>
                  <a:srgbClr val="000000"/>
                </a:solidFill>
                <a:highlight>
                  <a:srgbClr val="F2F2F2"/>
                </a:highlight>
                <a:latin typeface="Consolas" panose="020B0609020204030204" pitchFamily="49" charset="0"/>
                <a:cs typeface="Consolas"/>
              </a:rPr>
              <a:t>(1, </a:t>
            </a:r>
            <a:r>
              <a:rPr lang="en-GB" sz="1400" dirty="0" err="1">
                <a:solidFill>
                  <a:srgbClr val="000000"/>
                </a:solidFill>
                <a:highlight>
                  <a:srgbClr val="F2F2F2"/>
                </a:highlight>
                <a:latin typeface="Consolas" panose="020B0609020204030204" pitchFamily="49" charset="0"/>
                <a:cs typeface="Consolas"/>
              </a:rPr>
              <a:t>customerId</a:t>
            </a:r>
            <a:r>
              <a:rPr lang="en-GB" sz="1400" dirty="0">
                <a:solidFill>
                  <a:srgbClr val="000000"/>
                </a:solidFill>
                <a:highlight>
                  <a:srgbClr val="F2F2F2"/>
                </a:highlight>
                <a:latin typeface="Consolas" panose="020B0609020204030204" pitchFamily="49" charset="0"/>
                <a:cs typeface="Consolas"/>
              </a:rPr>
              <a:t>);</a:t>
            </a:r>
          </a:p>
          <a:p>
            <a:pPr marL="114290" lvl="0" indent="-114290" defTabSz="932742">
              <a:lnSpc>
                <a:spcPct val="110000"/>
              </a:lnSpc>
              <a:spcBef>
                <a:spcPct val="20000"/>
              </a:spcBef>
              <a:buSzPct val="90000"/>
              <a:buFont typeface="Lucida Grande"/>
              <a:buChar char=" "/>
            </a:pPr>
            <a:r>
              <a:rPr lang="en-GB" sz="1400" dirty="0">
                <a:solidFill>
                  <a:srgbClr val="000000"/>
                </a:solidFill>
                <a:highlight>
                  <a:srgbClr val="F2F2F2"/>
                </a:highlight>
                <a:latin typeface="Consolas" panose="020B0609020204030204" pitchFamily="49" charset="0"/>
                <a:cs typeface="Consolas"/>
              </a:rPr>
              <a:t>        </a:t>
            </a:r>
            <a:r>
              <a:rPr lang="en-GB" sz="1400" dirty="0">
                <a:solidFill>
                  <a:srgbClr val="0000FF"/>
                </a:solidFill>
                <a:highlight>
                  <a:srgbClr val="F2F2F2"/>
                </a:highlight>
                <a:latin typeface="Consolas" panose="020B0609020204030204" pitchFamily="49" charset="0"/>
                <a:cs typeface="Consolas"/>
              </a:rPr>
              <a:t>if</a:t>
            </a:r>
            <a:r>
              <a:rPr lang="en-GB" sz="1400" dirty="0">
                <a:solidFill>
                  <a:srgbClr val="000000"/>
                </a:solidFill>
                <a:highlight>
                  <a:srgbClr val="F2F2F2"/>
                </a:highlight>
                <a:latin typeface="Consolas" panose="020B0609020204030204" pitchFamily="49" charset="0"/>
                <a:cs typeface="Consolas"/>
              </a:rPr>
              <a:t> (</a:t>
            </a:r>
            <a:r>
              <a:rPr lang="en-GB" sz="1400" dirty="0" err="1">
                <a:solidFill>
                  <a:srgbClr val="2B91AF"/>
                </a:solidFill>
                <a:highlight>
                  <a:srgbClr val="F2F2F2"/>
                </a:highlight>
                <a:latin typeface="Consolas" panose="020B0609020204030204" pitchFamily="49" charset="0"/>
                <a:cs typeface="Consolas"/>
              </a:rPr>
              <a:t>SQLiteResult</a:t>
            </a:r>
            <a:r>
              <a:rPr lang="en-GB" sz="1400" dirty="0" err="1">
                <a:solidFill>
                  <a:srgbClr val="000000"/>
                </a:solidFill>
                <a:highlight>
                  <a:srgbClr val="F2F2F2"/>
                </a:highlight>
                <a:latin typeface="Consolas" panose="020B0609020204030204" pitchFamily="49" charset="0"/>
                <a:cs typeface="Consolas"/>
              </a:rPr>
              <a:t>.DONE</a:t>
            </a:r>
            <a:r>
              <a:rPr lang="en-GB" sz="1400" dirty="0">
                <a:solidFill>
                  <a:srgbClr val="000000"/>
                </a:solidFill>
                <a:highlight>
                  <a:srgbClr val="F2F2F2"/>
                </a:highlight>
                <a:latin typeface="Consolas" panose="020B0609020204030204" pitchFamily="49" charset="0"/>
                <a:cs typeface="Consolas"/>
              </a:rPr>
              <a:t> == </a:t>
            </a:r>
            <a:r>
              <a:rPr lang="en-GB" sz="1400" dirty="0" err="1">
                <a:solidFill>
                  <a:srgbClr val="000000"/>
                </a:solidFill>
                <a:highlight>
                  <a:srgbClr val="F2F2F2"/>
                </a:highlight>
                <a:latin typeface="Consolas" panose="020B0609020204030204" pitchFamily="49" charset="0"/>
                <a:cs typeface="Consolas"/>
              </a:rPr>
              <a:t>statement.Step</a:t>
            </a:r>
            <a:r>
              <a:rPr lang="en-GB" sz="1400" dirty="0">
                <a:solidFill>
                  <a:srgbClr val="000000"/>
                </a:solidFill>
                <a:highlight>
                  <a:srgbClr val="F2F2F2"/>
                </a:highlight>
                <a:latin typeface="Consolas" panose="020B0609020204030204" pitchFamily="49" charset="0"/>
                <a:cs typeface="Consolas"/>
              </a:rPr>
              <a:t>()) {</a:t>
            </a:r>
          </a:p>
          <a:p>
            <a:pPr marL="114290" lvl="0" indent="-114290" defTabSz="932742">
              <a:lnSpc>
                <a:spcPct val="110000"/>
              </a:lnSpc>
              <a:spcBef>
                <a:spcPct val="20000"/>
              </a:spcBef>
              <a:buSzPct val="90000"/>
              <a:buFont typeface="Lucida Grande"/>
              <a:buChar char=" "/>
            </a:pPr>
            <a:r>
              <a:rPr lang="en-GB" sz="1400" dirty="0">
                <a:solidFill>
                  <a:srgbClr val="000000"/>
                </a:solidFill>
                <a:highlight>
                  <a:srgbClr val="F2F2F2"/>
                </a:highlight>
                <a:latin typeface="Consolas" panose="020B0609020204030204" pitchFamily="49" charset="0"/>
                <a:cs typeface="Consolas"/>
              </a:rPr>
              <a:t>            customer = </a:t>
            </a:r>
            <a:r>
              <a:rPr lang="en-GB" sz="1400" dirty="0">
                <a:solidFill>
                  <a:srgbClr val="0000FF"/>
                </a:solidFill>
                <a:highlight>
                  <a:srgbClr val="F2F2F2"/>
                </a:highlight>
                <a:latin typeface="Consolas" panose="020B0609020204030204" pitchFamily="49" charset="0"/>
                <a:cs typeface="Consolas"/>
              </a:rPr>
              <a:t>new</a:t>
            </a:r>
            <a:r>
              <a:rPr lang="en-GB" sz="1400" dirty="0">
                <a:solidFill>
                  <a:srgbClr val="000000"/>
                </a:solidFill>
                <a:highlight>
                  <a:srgbClr val="F2F2F2"/>
                </a:highlight>
                <a:latin typeface="Consolas" panose="020B0609020204030204" pitchFamily="49" charset="0"/>
                <a:cs typeface="Consolas"/>
              </a:rPr>
              <a:t> </a:t>
            </a:r>
            <a:r>
              <a:rPr lang="en-GB" sz="1400" dirty="0">
                <a:solidFill>
                  <a:srgbClr val="2B91AF"/>
                </a:solidFill>
                <a:highlight>
                  <a:srgbClr val="F2F2F2"/>
                </a:highlight>
                <a:latin typeface="Consolas" panose="020B0609020204030204" pitchFamily="49" charset="0"/>
                <a:cs typeface="Consolas"/>
              </a:rPr>
              <a:t>Customer</a:t>
            </a:r>
            <a:r>
              <a:rPr lang="en-GB" sz="1400" dirty="0">
                <a:solidFill>
                  <a:srgbClr val="000000"/>
                </a:solidFill>
                <a:highlight>
                  <a:srgbClr val="F2F2F2"/>
                </a:highlight>
                <a:latin typeface="Consolas" panose="020B0609020204030204" pitchFamily="49" charset="0"/>
                <a:cs typeface="Consolas"/>
              </a:rPr>
              <a:t>() {</a:t>
            </a:r>
          </a:p>
          <a:p>
            <a:pPr marL="114290" lvl="0" indent="-114290" defTabSz="932742">
              <a:lnSpc>
                <a:spcPct val="110000"/>
              </a:lnSpc>
              <a:spcBef>
                <a:spcPct val="20000"/>
              </a:spcBef>
              <a:buSzPct val="90000"/>
              <a:buFont typeface="Lucida Grande"/>
              <a:buChar char=" "/>
            </a:pPr>
            <a:r>
              <a:rPr lang="en-GB" sz="1400" dirty="0">
                <a:solidFill>
                  <a:srgbClr val="000000"/>
                </a:solidFill>
                <a:highlight>
                  <a:srgbClr val="F2F2F2"/>
                </a:highlight>
                <a:latin typeface="Consolas" panose="020B0609020204030204" pitchFamily="49" charset="0"/>
                <a:cs typeface="Consolas"/>
              </a:rPr>
              <a:t>                Id = (</a:t>
            </a:r>
            <a:r>
              <a:rPr lang="en-GB" sz="1400" dirty="0">
                <a:solidFill>
                  <a:srgbClr val="0000FF"/>
                </a:solidFill>
                <a:highlight>
                  <a:srgbClr val="F2F2F2"/>
                </a:highlight>
                <a:latin typeface="Consolas" panose="020B0609020204030204" pitchFamily="49" charset="0"/>
                <a:cs typeface="Consolas"/>
              </a:rPr>
              <a:t>long</a:t>
            </a:r>
            <a:r>
              <a:rPr lang="en-GB" sz="1400" dirty="0">
                <a:solidFill>
                  <a:srgbClr val="000000"/>
                </a:solidFill>
                <a:highlight>
                  <a:srgbClr val="F2F2F2"/>
                </a:highlight>
                <a:latin typeface="Consolas" panose="020B0609020204030204" pitchFamily="49" charset="0"/>
                <a:cs typeface="Consolas"/>
              </a:rPr>
              <a:t>)statement[0],</a:t>
            </a:r>
          </a:p>
          <a:p>
            <a:pPr marL="114290" lvl="0" indent="-114290" defTabSz="932742">
              <a:lnSpc>
                <a:spcPct val="110000"/>
              </a:lnSpc>
              <a:spcBef>
                <a:spcPct val="20000"/>
              </a:spcBef>
              <a:buSzPct val="90000"/>
              <a:buFont typeface="Lucida Grande"/>
              <a:buChar char=" "/>
            </a:pPr>
            <a:r>
              <a:rPr lang="en-GB" sz="1400" dirty="0">
                <a:solidFill>
                  <a:srgbClr val="000000"/>
                </a:solidFill>
                <a:highlight>
                  <a:srgbClr val="F2F2F2"/>
                </a:highlight>
                <a:latin typeface="Consolas" panose="020B0609020204030204" pitchFamily="49" charset="0"/>
                <a:cs typeface="Consolas"/>
              </a:rPr>
              <a:t>                Name = (</a:t>
            </a:r>
            <a:r>
              <a:rPr lang="en-GB" sz="1400" dirty="0">
                <a:solidFill>
                  <a:srgbClr val="0000FF"/>
                </a:solidFill>
                <a:highlight>
                  <a:srgbClr val="F2F2F2"/>
                </a:highlight>
                <a:latin typeface="Consolas" panose="020B0609020204030204" pitchFamily="49" charset="0"/>
                <a:cs typeface="Consolas"/>
              </a:rPr>
              <a:t>string</a:t>
            </a:r>
            <a:r>
              <a:rPr lang="en-GB" sz="1400" dirty="0">
                <a:solidFill>
                  <a:srgbClr val="000000"/>
                </a:solidFill>
                <a:highlight>
                  <a:srgbClr val="F2F2F2"/>
                </a:highlight>
                <a:latin typeface="Consolas" panose="020B0609020204030204" pitchFamily="49" charset="0"/>
                <a:cs typeface="Consolas"/>
              </a:rPr>
              <a:t>)statement[1] };</a:t>
            </a:r>
          </a:p>
          <a:p>
            <a:pPr marL="114290" lvl="0" indent="-114290" defTabSz="932742">
              <a:lnSpc>
                <a:spcPct val="110000"/>
              </a:lnSpc>
              <a:spcBef>
                <a:spcPct val="20000"/>
              </a:spcBef>
              <a:buSzPct val="90000"/>
              <a:buFont typeface="Lucida Grande"/>
              <a:buChar char=" "/>
            </a:pPr>
            <a:r>
              <a:rPr lang="en-GB" sz="1400" dirty="0">
                <a:solidFill>
                  <a:srgbClr val="000000"/>
                </a:solidFill>
                <a:highlight>
                  <a:srgbClr val="F2F2F2"/>
                </a:highlight>
                <a:latin typeface="Consolas" panose="020B0609020204030204" pitchFamily="49" charset="0"/>
                <a:cs typeface="Consolas"/>
              </a:rPr>
              <a:t>        }  </a:t>
            </a:r>
          </a:p>
          <a:p>
            <a:pPr marL="114290" lvl="0" indent="-114290" defTabSz="932742">
              <a:lnSpc>
                <a:spcPct val="110000"/>
              </a:lnSpc>
              <a:spcBef>
                <a:spcPct val="20000"/>
              </a:spcBef>
              <a:buSzPct val="90000"/>
              <a:buFont typeface="Lucida Grande"/>
              <a:buChar char=" "/>
            </a:pPr>
            <a:r>
              <a:rPr lang="en-GB" sz="1400" dirty="0">
                <a:solidFill>
                  <a:srgbClr val="000000"/>
                </a:solidFill>
                <a:highlight>
                  <a:srgbClr val="F2F2F2"/>
                </a:highlight>
                <a:latin typeface="Consolas" panose="020B0609020204030204" pitchFamily="49" charset="0"/>
                <a:cs typeface="Consolas"/>
              </a:rPr>
              <a:t>    }</a:t>
            </a:r>
          </a:p>
          <a:p>
            <a:pPr marL="114290" indent="-114290" defTabSz="932742">
              <a:lnSpc>
                <a:spcPct val="110000"/>
              </a:lnSpc>
              <a:spcBef>
                <a:spcPct val="20000"/>
              </a:spcBef>
              <a:buSzPct val="90000"/>
              <a:buFont typeface="Lucida Grande"/>
              <a:buChar char=" "/>
            </a:pPr>
            <a:r>
              <a:rPr lang="en-US" sz="1400" dirty="0">
                <a:solidFill>
                  <a:srgbClr val="000000"/>
                </a:solidFill>
                <a:highlight>
                  <a:srgbClr val="F2F2F2"/>
                </a:highlight>
                <a:latin typeface="Consolas" panose="020B0609020204030204" pitchFamily="49" charset="0"/>
                <a:cs typeface="Consolas"/>
              </a:rPr>
              <a:t>}</a:t>
            </a:r>
          </a:p>
        </p:txBody>
      </p:sp>
      <p:sp>
        <p:nvSpPr>
          <p:cNvPr id="14" name="Rectangle 6"/>
          <p:cNvSpPr>
            <a:spLocks noChangeArrowheads="1"/>
          </p:cNvSpPr>
          <p:nvPr/>
        </p:nvSpPr>
        <p:spPr bwMode="auto">
          <a:xfrm>
            <a:off x="311154" y="2499903"/>
            <a:ext cx="5673724" cy="3856420"/>
          </a:xfrm>
          <a:prstGeom prst="rect">
            <a:avLst/>
          </a:prstGeom>
          <a:solidFill>
            <a:srgbClr val="F2F2F2"/>
          </a:solidFill>
          <a:ln>
            <a:noFill/>
          </a:ln>
          <a:effectLst/>
          <a:extLst/>
        </p:spPr>
        <p:txBody>
          <a:bodyPr vert="horz" wrap="square" lIns="89642" tIns="44821" rIns="89642" bIns="44821" numCol="1" anchor="ctr" anchorCtr="0" compatLnSpc="1">
            <a:prstTxWarp prst="textNoShape">
              <a:avLst/>
            </a:prstTxWarp>
            <a:spAutoFit/>
          </a:bodyPr>
          <a:lstStyle/>
          <a:p>
            <a:pPr defTabSz="896386" eaLnBrk="0" fontAlgn="base" hangingPunct="0">
              <a:spcBef>
                <a:spcPct val="0"/>
              </a:spcBef>
              <a:spcAft>
                <a:spcPct val="0"/>
              </a:spcAft>
            </a:pPr>
            <a:r>
              <a:rPr lang="en-US" sz="1400" dirty="0" err="1">
                <a:solidFill>
                  <a:srgbClr val="0000FF"/>
                </a:solidFill>
                <a:latin typeface="Consolas" panose="020B0609020204030204" pitchFamily="49" charset="0"/>
                <a:cs typeface="Consolas" panose="020B0609020204030204" pitchFamily="49" charset="0"/>
              </a:rPr>
              <a:t>var</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0000"/>
                </a:solidFill>
                <a:latin typeface="Consolas" panose="020B0609020204030204" pitchFamily="49" charset="0"/>
                <a:cs typeface="Consolas" panose="020B0609020204030204" pitchFamily="49" charset="0"/>
              </a:rPr>
              <a:t>db</a:t>
            </a:r>
            <a:r>
              <a:rPr lang="en-US" sz="1400" dirty="0">
                <a:solidFill>
                  <a:srgbClr val="000000"/>
                </a:solidFill>
                <a:latin typeface="Consolas" panose="020B0609020204030204" pitchFamily="49" charset="0"/>
                <a:cs typeface="Consolas" panose="020B0609020204030204" pitchFamily="49" charset="0"/>
              </a:rPr>
              <a:t> = </a:t>
            </a:r>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new</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0000"/>
                </a:solidFill>
                <a:latin typeface="Consolas" panose="020B0609020204030204" pitchFamily="49" charset="0"/>
                <a:cs typeface="Consolas" panose="020B0609020204030204" pitchFamily="49" charset="0"/>
              </a:rPr>
              <a:t>SQLite.</a:t>
            </a:r>
            <a:r>
              <a:rPr lang="en-US" sz="1400" dirty="0" err="1">
                <a:solidFill>
                  <a:srgbClr val="2B91AF"/>
                </a:solidFill>
                <a:latin typeface="Consolas" panose="020B0609020204030204" pitchFamily="49" charset="0"/>
                <a:cs typeface="Consolas" panose="020B0609020204030204" pitchFamily="49" charset="0"/>
              </a:rPr>
              <a:t>SQLiteAsyncConnection</a:t>
            </a:r>
            <a:r>
              <a:rPr lang="en-US" sz="1400" dirty="0">
                <a:solidFill>
                  <a:srgbClr val="000000"/>
                </a:solidFill>
                <a:latin typeface="Consolas" panose="020B0609020204030204" pitchFamily="49" charset="0"/>
                <a:cs typeface="Consolas" panose="020B0609020204030204" pitchFamily="49" charset="0"/>
              </a:rPr>
              <a:t>(</a:t>
            </a:r>
            <a:r>
              <a:rPr lang="en-US" sz="1400" dirty="0" err="1">
                <a:solidFill>
                  <a:srgbClr val="2B91AF"/>
                </a:solidFill>
                <a:latin typeface="Consolas" panose="020B0609020204030204" pitchFamily="49" charset="0"/>
                <a:cs typeface="Consolas" panose="020B0609020204030204" pitchFamily="49" charset="0"/>
              </a:rPr>
              <a:t>App</a:t>
            </a:r>
            <a:r>
              <a:rPr lang="en-US" sz="1400" dirty="0" err="1">
                <a:solidFill>
                  <a:srgbClr val="000000"/>
                </a:solidFill>
                <a:latin typeface="Consolas" panose="020B0609020204030204" pitchFamily="49" charset="0"/>
                <a:cs typeface="Consolas" panose="020B0609020204030204" pitchFamily="49" charset="0"/>
              </a:rPr>
              <a:t>.DBPath</a:t>
            </a:r>
            <a:r>
              <a:rPr lang="en-US" sz="1400" dirty="0">
                <a:solidFill>
                  <a:srgbClr val="000000"/>
                </a:solidFill>
                <a:latin typeface="Consolas" panose="020B0609020204030204" pitchFamily="49" charset="0"/>
                <a:cs typeface="Consolas" panose="020B0609020204030204" pitchFamily="49" charset="0"/>
              </a:rPr>
              <a:t>); </a:t>
            </a:r>
          </a:p>
          <a:p>
            <a:pPr defTabSz="896386" eaLnBrk="0" fontAlgn="base" hangingPunct="0">
              <a:spcBef>
                <a:spcPct val="0"/>
              </a:spcBef>
              <a:spcAft>
                <a:spcPct val="0"/>
              </a:spcAft>
            </a:pPr>
            <a:br>
              <a:rPr lang="en-US" sz="1400" dirty="0">
                <a:solidFill>
                  <a:srgbClr val="000000"/>
                </a:solidFill>
                <a:latin typeface="Consolas" panose="020B0609020204030204" pitchFamily="49" charset="0"/>
                <a:cs typeface="Consolas" panose="020B0609020204030204" pitchFamily="49" charset="0"/>
              </a:rPr>
            </a:br>
            <a:r>
              <a:rPr lang="en-US" sz="1400" dirty="0" err="1">
                <a:solidFill>
                  <a:srgbClr val="0000FF"/>
                </a:solidFill>
                <a:latin typeface="Consolas" panose="020B0609020204030204" pitchFamily="49" charset="0"/>
                <a:cs typeface="Consolas" panose="020B0609020204030204" pitchFamily="49" charset="0"/>
              </a:rPr>
              <a:t>var</a:t>
            </a:r>
            <a:r>
              <a:rPr lang="en-US" sz="1400" dirty="0">
                <a:solidFill>
                  <a:srgbClr val="000000"/>
                </a:solidFill>
                <a:latin typeface="Consolas" panose="020B0609020204030204" pitchFamily="49" charset="0"/>
                <a:cs typeface="Consolas" panose="020B0609020204030204" pitchFamily="49" charset="0"/>
              </a:rPr>
              <a:t> _customer = </a:t>
            </a:r>
            <a:r>
              <a:rPr lang="en-US" sz="1400" dirty="0">
                <a:solidFill>
                  <a:srgbClr val="0000FF"/>
                </a:solidFill>
                <a:latin typeface="Consolas" panose="020B0609020204030204" pitchFamily="49" charset="0"/>
                <a:cs typeface="Consolas" panose="020B0609020204030204" pitchFamily="49" charset="0"/>
              </a:rPr>
              <a:t>await</a:t>
            </a:r>
            <a:r>
              <a:rPr lang="en-US" sz="1400" dirty="0">
                <a:solidFill>
                  <a:srgbClr val="000000"/>
                </a:solidFill>
                <a:latin typeface="Consolas" panose="020B0609020204030204" pitchFamily="49" charset="0"/>
                <a:cs typeface="Consolas" panose="020B0609020204030204" pitchFamily="49" charset="0"/>
              </a:rPr>
              <a:t> </a:t>
            </a:r>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from</a:t>
            </a:r>
            <a:r>
              <a:rPr lang="en-US" sz="1400" dirty="0">
                <a:solidFill>
                  <a:srgbClr val="000000"/>
                </a:solidFill>
                <a:latin typeface="Consolas" panose="020B0609020204030204" pitchFamily="49" charset="0"/>
                <a:cs typeface="Consolas" panose="020B0609020204030204" pitchFamily="49" charset="0"/>
              </a:rPr>
              <a:t> c </a:t>
            </a:r>
            <a:r>
              <a:rPr lang="en-US" sz="1400" dirty="0">
                <a:solidFill>
                  <a:srgbClr val="0000FF"/>
                </a:solidFill>
                <a:latin typeface="Consolas" panose="020B0609020204030204" pitchFamily="49" charset="0"/>
                <a:cs typeface="Consolas" panose="020B0609020204030204" pitchFamily="49" charset="0"/>
              </a:rPr>
              <a:t>in</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0000"/>
                </a:solidFill>
                <a:latin typeface="Consolas" panose="020B0609020204030204" pitchFamily="49" charset="0"/>
                <a:cs typeface="Consolas" panose="020B0609020204030204" pitchFamily="49" charset="0"/>
              </a:rPr>
              <a:t>db.Table</a:t>
            </a:r>
            <a:r>
              <a:rPr lang="en-US" sz="1400" dirty="0">
                <a:solidFill>
                  <a:srgbClr val="000000"/>
                </a:solidFill>
                <a:latin typeface="Consolas" panose="020B0609020204030204" pitchFamily="49" charset="0"/>
                <a:cs typeface="Consolas" panose="020B0609020204030204" pitchFamily="49" charset="0"/>
              </a:rPr>
              <a:t>&lt;</a:t>
            </a:r>
            <a:r>
              <a:rPr lang="en-US" sz="1400" dirty="0">
                <a:solidFill>
                  <a:srgbClr val="2B91AF"/>
                </a:solidFill>
                <a:latin typeface="Consolas" panose="020B0609020204030204" pitchFamily="49" charset="0"/>
                <a:cs typeface="Consolas" panose="020B0609020204030204" pitchFamily="49" charset="0"/>
              </a:rPr>
              <a:t>Customer</a:t>
            </a:r>
            <a:r>
              <a:rPr lang="en-US" sz="1400" dirty="0">
                <a:solidFill>
                  <a:srgbClr val="000000"/>
                </a:solidFill>
                <a:latin typeface="Consolas" panose="020B0609020204030204" pitchFamily="49" charset="0"/>
                <a:cs typeface="Consolas" panose="020B0609020204030204" pitchFamily="49" charset="0"/>
              </a:rPr>
              <a:t>&gt;() </a:t>
            </a:r>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where</a:t>
            </a: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0000"/>
                </a:solidFill>
                <a:latin typeface="Consolas" panose="020B0609020204030204" pitchFamily="49" charset="0"/>
                <a:cs typeface="Consolas" panose="020B0609020204030204" pitchFamily="49" charset="0"/>
              </a:rPr>
              <a:t>c.Id</a:t>
            </a:r>
            <a:r>
              <a:rPr lang="en-US" sz="1400" dirty="0">
                <a:solidFill>
                  <a:srgbClr val="000000"/>
                </a:solidFill>
                <a:latin typeface="Consolas" panose="020B0609020204030204" pitchFamily="49" charset="0"/>
                <a:cs typeface="Consolas" panose="020B0609020204030204" pitchFamily="49" charset="0"/>
              </a:rPr>
              <a:t> == </a:t>
            </a:r>
            <a:r>
              <a:rPr lang="en-US" sz="1400" dirty="0" err="1">
                <a:solidFill>
                  <a:srgbClr val="000000"/>
                </a:solidFill>
                <a:latin typeface="Consolas" panose="020B0609020204030204" pitchFamily="49" charset="0"/>
                <a:cs typeface="Consolas" panose="020B0609020204030204" pitchFamily="49" charset="0"/>
              </a:rPr>
              <a:t>customerId</a:t>
            </a:r>
            <a:r>
              <a:rPr lang="en-US" sz="1400" dirty="0">
                <a:solidFill>
                  <a:srgbClr val="000000"/>
                </a:solidFill>
                <a:latin typeface="Consolas" panose="020B0609020204030204" pitchFamily="49" charset="0"/>
                <a:cs typeface="Consolas" panose="020B0609020204030204" pitchFamily="49" charset="0"/>
              </a:rPr>
              <a:t> </a:t>
            </a:r>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FF"/>
                </a:solidFill>
                <a:latin typeface="Consolas" panose="020B0609020204030204" pitchFamily="49" charset="0"/>
                <a:cs typeface="Consolas" panose="020B0609020204030204" pitchFamily="49" charset="0"/>
              </a:rPr>
              <a:t>select</a:t>
            </a:r>
            <a:r>
              <a:rPr lang="en-US" sz="1400" dirty="0">
                <a:solidFill>
                  <a:srgbClr val="000000"/>
                </a:solidFill>
                <a:latin typeface="Consolas" panose="020B0609020204030204" pitchFamily="49" charset="0"/>
                <a:cs typeface="Consolas" panose="020B0609020204030204" pitchFamily="49" charset="0"/>
              </a:rPr>
              <a:t> c).</a:t>
            </a:r>
            <a:r>
              <a:rPr lang="en-US" sz="1400" dirty="0" err="1">
                <a:solidFill>
                  <a:srgbClr val="000000"/>
                </a:solidFill>
                <a:latin typeface="Consolas" panose="020B0609020204030204" pitchFamily="49" charset="0"/>
                <a:cs typeface="Consolas" panose="020B0609020204030204" pitchFamily="49" charset="0"/>
              </a:rPr>
              <a:t>FirstOrDefaultAsync</a:t>
            </a:r>
            <a:r>
              <a:rPr lang="en-US" sz="1400" dirty="0">
                <a:solidFill>
                  <a:srgbClr val="000000"/>
                </a:solidFill>
                <a:latin typeface="Consolas" panose="020B0609020204030204" pitchFamily="49" charset="0"/>
                <a:cs typeface="Consolas" panose="020B0609020204030204" pitchFamily="49" charset="0"/>
              </a:rPr>
              <a:t>(); </a:t>
            </a:r>
            <a:br>
              <a:rPr lang="en-US" sz="1400" dirty="0">
                <a:solidFill>
                  <a:srgbClr val="000000"/>
                </a:solidFill>
                <a:latin typeface="Consolas" panose="020B0609020204030204" pitchFamily="49" charset="0"/>
                <a:cs typeface="Consolas" panose="020B0609020204030204" pitchFamily="49" charset="0"/>
              </a:rPr>
            </a:br>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0000FF"/>
                </a:solidFill>
                <a:latin typeface="Consolas" panose="020B0609020204030204" pitchFamily="49" charset="0"/>
                <a:cs typeface="Consolas" panose="020B0609020204030204" pitchFamily="49" charset="0"/>
              </a:rPr>
              <a:t>if</a:t>
            </a:r>
            <a:r>
              <a:rPr lang="en-US" sz="1400" dirty="0">
                <a:solidFill>
                  <a:srgbClr val="000000"/>
                </a:solidFill>
                <a:latin typeface="Consolas" panose="020B0609020204030204" pitchFamily="49" charset="0"/>
                <a:cs typeface="Consolas" panose="020B0609020204030204" pitchFamily="49" charset="0"/>
              </a:rPr>
              <a:t> (customer != </a:t>
            </a:r>
            <a:r>
              <a:rPr lang="en-US" sz="1400" dirty="0">
                <a:solidFill>
                  <a:srgbClr val="0000FF"/>
                </a:solidFill>
                <a:latin typeface="Consolas" panose="020B0609020204030204" pitchFamily="49" charset="0"/>
                <a:cs typeface="Consolas" panose="020B0609020204030204" pitchFamily="49" charset="0"/>
              </a:rPr>
              <a:t>null</a:t>
            </a:r>
            <a:r>
              <a:rPr lang="en-US" sz="1400" dirty="0">
                <a:solidFill>
                  <a:srgbClr val="000000"/>
                </a:solidFill>
                <a:latin typeface="Consolas" panose="020B0609020204030204" pitchFamily="49" charset="0"/>
                <a:cs typeface="Consolas" panose="020B0609020204030204" pitchFamily="49" charset="0"/>
              </a:rPr>
              <a:t>) </a:t>
            </a:r>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000000"/>
                </a:solidFill>
                <a:latin typeface="Consolas" panose="020B0609020204030204" pitchFamily="49" charset="0"/>
                <a:cs typeface="Consolas" panose="020B0609020204030204" pitchFamily="49" charset="0"/>
              </a:rPr>
              <a:t>{     </a:t>
            </a:r>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00FF"/>
                </a:solidFill>
                <a:latin typeface="Consolas" panose="020B0609020204030204" pitchFamily="49" charset="0"/>
                <a:cs typeface="Consolas" panose="020B0609020204030204" pitchFamily="49" charset="0"/>
              </a:rPr>
              <a:t>var</a:t>
            </a:r>
            <a:r>
              <a:rPr lang="en-US" sz="1400" dirty="0">
                <a:solidFill>
                  <a:srgbClr val="0000FF"/>
                </a:solidFill>
                <a:latin typeface="Consolas" panose="020B0609020204030204" pitchFamily="49" charset="0"/>
                <a:cs typeface="Consolas" panose="020B0609020204030204" pitchFamily="49" charset="0"/>
              </a:rPr>
              <a:t> </a:t>
            </a:r>
            <a:r>
              <a:rPr lang="en-US" sz="1400" dirty="0">
                <a:solidFill>
                  <a:srgbClr val="000000"/>
                </a:solidFill>
                <a:latin typeface="Consolas" panose="020B0609020204030204" pitchFamily="49" charset="0"/>
                <a:cs typeface="Consolas" panose="020B0609020204030204" pitchFamily="49" charset="0"/>
              </a:rPr>
              <a:t>Id = _</a:t>
            </a:r>
            <a:r>
              <a:rPr lang="en-US" sz="1400" dirty="0" err="1">
                <a:solidFill>
                  <a:srgbClr val="000000"/>
                </a:solidFill>
                <a:latin typeface="Consolas" panose="020B0609020204030204" pitchFamily="49" charset="0"/>
                <a:cs typeface="Consolas" panose="020B0609020204030204" pitchFamily="49" charset="0"/>
              </a:rPr>
              <a:t>customer.Id</a:t>
            </a:r>
            <a:r>
              <a:rPr lang="en-US" sz="1400" dirty="0">
                <a:solidFill>
                  <a:srgbClr val="000000"/>
                </a:solidFill>
                <a:latin typeface="Consolas" panose="020B0609020204030204" pitchFamily="49" charset="0"/>
                <a:cs typeface="Consolas" panose="020B0609020204030204" pitchFamily="49" charset="0"/>
              </a:rPr>
              <a:t>;     </a:t>
            </a:r>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000000"/>
                </a:solidFill>
                <a:latin typeface="Consolas" panose="020B0609020204030204" pitchFamily="49" charset="0"/>
                <a:cs typeface="Consolas" panose="020B0609020204030204" pitchFamily="49" charset="0"/>
              </a:rPr>
              <a:t>  </a:t>
            </a:r>
            <a:r>
              <a:rPr lang="en-US" sz="1400" dirty="0" err="1">
                <a:solidFill>
                  <a:srgbClr val="0000FF"/>
                </a:solidFill>
                <a:latin typeface="Consolas" panose="020B0609020204030204" pitchFamily="49" charset="0"/>
                <a:cs typeface="Consolas" panose="020B0609020204030204" pitchFamily="49" charset="0"/>
              </a:rPr>
              <a:t>var</a:t>
            </a:r>
            <a:r>
              <a:rPr lang="en-US" sz="1400" dirty="0">
                <a:solidFill>
                  <a:srgbClr val="0000FF"/>
                </a:solidFill>
                <a:latin typeface="Consolas" panose="020B0609020204030204" pitchFamily="49" charset="0"/>
                <a:cs typeface="Consolas" panose="020B0609020204030204" pitchFamily="49" charset="0"/>
              </a:rPr>
              <a:t> </a:t>
            </a:r>
            <a:r>
              <a:rPr lang="en-US" sz="1400" dirty="0">
                <a:solidFill>
                  <a:srgbClr val="000000"/>
                </a:solidFill>
                <a:latin typeface="Consolas" panose="020B0609020204030204" pitchFamily="49" charset="0"/>
                <a:cs typeface="Consolas" panose="020B0609020204030204" pitchFamily="49" charset="0"/>
              </a:rPr>
              <a:t>Name = _</a:t>
            </a:r>
            <a:r>
              <a:rPr lang="en-US" sz="1400" dirty="0" err="1">
                <a:solidFill>
                  <a:srgbClr val="000000"/>
                </a:solidFill>
                <a:latin typeface="Consolas" panose="020B0609020204030204" pitchFamily="49" charset="0"/>
                <a:cs typeface="Consolas" panose="020B0609020204030204" pitchFamily="49" charset="0"/>
              </a:rPr>
              <a:t>customer.Name</a:t>
            </a:r>
            <a:r>
              <a:rPr lang="en-US" sz="1400" dirty="0">
                <a:solidFill>
                  <a:srgbClr val="000000"/>
                </a:solidFill>
                <a:latin typeface="Consolas" panose="020B0609020204030204" pitchFamily="49" charset="0"/>
                <a:cs typeface="Consolas" panose="020B0609020204030204" pitchFamily="49" charset="0"/>
              </a:rPr>
              <a:t>;     </a:t>
            </a:r>
            <a:br>
              <a:rPr lang="en-US" sz="1400" dirty="0">
                <a:solidFill>
                  <a:srgbClr val="000000"/>
                </a:solidFill>
                <a:latin typeface="Consolas" panose="020B0609020204030204" pitchFamily="49" charset="0"/>
                <a:cs typeface="Consolas" panose="020B0609020204030204" pitchFamily="49" charset="0"/>
              </a:rPr>
            </a:br>
            <a:r>
              <a:rPr lang="en-US" sz="1400" dirty="0">
                <a:solidFill>
                  <a:srgbClr val="000000"/>
                </a:solidFill>
                <a:latin typeface="Consolas" panose="020B0609020204030204" pitchFamily="49" charset="0"/>
                <a:cs typeface="Consolas" panose="020B0609020204030204" pitchFamily="49" charset="0"/>
              </a:rPr>
              <a:t>}</a:t>
            </a:r>
            <a:br>
              <a:rPr lang="en-US" sz="1568" dirty="0">
                <a:solidFill>
                  <a:srgbClr val="000000"/>
                </a:solidFill>
                <a:latin typeface="Consolas" panose="020B0609020204030204" pitchFamily="49" charset="0"/>
                <a:cs typeface="Consolas" panose="020B0609020204030204" pitchFamily="49" charset="0"/>
              </a:rPr>
            </a:br>
            <a:br>
              <a:rPr lang="en-US" sz="1568" dirty="0">
                <a:solidFill>
                  <a:srgbClr val="000000"/>
                </a:solidFill>
                <a:latin typeface="Consolas" panose="020B0609020204030204" pitchFamily="49" charset="0"/>
                <a:cs typeface="Consolas" panose="020B0609020204030204" pitchFamily="49" charset="0"/>
              </a:rPr>
            </a:br>
            <a:endParaRPr lang="en-US" sz="1568" dirty="0">
              <a:solidFill>
                <a:srgbClr val="000000"/>
              </a:solidFill>
              <a:latin typeface="Consolas" panose="020B0609020204030204" pitchFamily="49" charset="0"/>
              <a:cs typeface="Consolas" panose="020B0609020204030204" pitchFamily="49" charset="0"/>
            </a:endParaRPr>
          </a:p>
          <a:p>
            <a:pPr defTabSz="896386" eaLnBrk="0" fontAlgn="base" hangingPunct="0">
              <a:spcBef>
                <a:spcPct val="0"/>
              </a:spcBef>
              <a:spcAft>
                <a:spcPct val="0"/>
              </a:spcAft>
            </a:pPr>
            <a:endParaRPr lang="en-US" sz="1568" dirty="0">
              <a:solidFill>
                <a:srgbClr val="000000"/>
              </a:solidFill>
              <a:latin typeface="Consolas" panose="020B0609020204030204" pitchFamily="49" charset="0"/>
              <a:cs typeface="Consolas" panose="020B0609020204030204" pitchFamily="49" charset="0"/>
            </a:endParaRPr>
          </a:p>
          <a:p>
            <a:pPr defTabSz="896386" eaLnBrk="0" fontAlgn="base" hangingPunct="0">
              <a:spcBef>
                <a:spcPct val="0"/>
              </a:spcBef>
              <a:spcAft>
                <a:spcPct val="0"/>
              </a:spcAft>
            </a:pPr>
            <a:endParaRPr lang="en-US" sz="1568" dirty="0">
              <a:latin typeface="Arial" panose="020B0604020202020204" pitchFamily="34" charset="0"/>
            </a:endParaRPr>
          </a:p>
        </p:txBody>
      </p:sp>
      <p:sp>
        <p:nvSpPr>
          <p:cNvPr id="2" name="TextBox 1"/>
          <p:cNvSpPr txBox="1"/>
          <p:nvPr/>
        </p:nvSpPr>
        <p:spPr>
          <a:xfrm>
            <a:off x="5047167" y="6344960"/>
            <a:ext cx="4694549" cy="609398"/>
          </a:xfrm>
          <a:prstGeom prst="rect">
            <a:avLst/>
          </a:prstGeom>
          <a:noFill/>
        </p:spPr>
        <p:txBody>
          <a:bodyPr wrap="square" lIns="137160" tIns="109728" rIns="137160" bIns="109728" rtlCol="0">
            <a:spAutoFit/>
          </a:bodyPr>
          <a:lstStyle/>
          <a:p>
            <a:pPr>
              <a:lnSpc>
                <a:spcPct val="90000"/>
              </a:lnSpc>
              <a:spcBef>
                <a:spcPts val="600"/>
              </a:spcBef>
            </a:pPr>
            <a:r>
              <a:rPr lang="en-GB" sz="2800" b="1" dirty="0"/>
              <a:t>…and others!</a:t>
            </a:r>
          </a:p>
        </p:txBody>
      </p:sp>
    </p:spTree>
    <p:extLst>
      <p:ext uri="{BB962C8B-B14F-4D97-AF65-F5344CB8AC3E}">
        <p14:creationId xmlns:p14="http://schemas.microsoft.com/office/powerpoint/2010/main" val="3742351312"/>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Installing </a:t>
            </a:r>
            <a:r>
              <a:rPr lang="en-GB" dirty="0" err="1"/>
              <a:t>SQLitePCL</a:t>
            </a:r>
            <a:r>
              <a:rPr lang="en-GB" dirty="0"/>
              <a:t> to your Solution</a:t>
            </a:r>
          </a:p>
        </p:txBody>
      </p:sp>
      <p:sp>
        <p:nvSpPr>
          <p:cNvPr id="3" name="Text Placeholder 2"/>
          <p:cNvSpPr>
            <a:spLocks noGrp="1"/>
          </p:cNvSpPr>
          <p:nvPr>
            <p:ph type="body" sz="quarter" idx="10"/>
          </p:nvPr>
        </p:nvSpPr>
        <p:spPr/>
        <p:txBody>
          <a:bodyPr/>
          <a:lstStyle/>
          <a:p>
            <a:r>
              <a:rPr lang="en-GB"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056" y="1335232"/>
            <a:ext cx="8335888" cy="5126629"/>
          </a:xfrm>
          <a:prstGeom prst="rect">
            <a:avLst/>
          </a:prstGeom>
        </p:spPr>
      </p:pic>
    </p:spTree>
    <p:extLst>
      <p:ext uri="{BB962C8B-B14F-4D97-AF65-F5344CB8AC3E}">
        <p14:creationId xmlns:p14="http://schemas.microsoft.com/office/powerpoint/2010/main" val="2729453310"/>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err="1"/>
              <a:t>SQLitePCL</a:t>
            </a:r>
            <a:endParaRPr lang="en-US" dirty="0"/>
          </a:p>
        </p:txBody>
      </p:sp>
    </p:spTree>
    <p:extLst>
      <p:ext uri="{BB962C8B-B14F-4D97-AF65-F5344CB8AC3E}">
        <p14:creationId xmlns:p14="http://schemas.microsoft.com/office/powerpoint/2010/main" val="2489661090"/>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Create database and tables</a:t>
            </a:r>
          </a:p>
        </p:txBody>
      </p:sp>
      <p:sp>
        <p:nvSpPr>
          <p:cNvPr id="3" name="Rectangle 2"/>
          <p:cNvSpPr/>
          <p:nvPr/>
        </p:nvSpPr>
        <p:spPr>
          <a:xfrm>
            <a:off x="269239" y="1546150"/>
            <a:ext cx="11653523" cy="4998804"/>
          </a:xfrm>
          <a:prstGeom prst="rect">
            <a:avLst/>
          </a:prstGeom>
        </p:spPr>
        <p:txBody>
          <a:bodyPr wrap="square">
            <a:spAutoFit/>
          </a:bodyPr>
          <a:lstStyle/>
          <a:p>
            <a:pPr>
              <a:lnSpc>
                <a:spcPct val="107000"/>
              </a:lnSpc>
              <a:spcAft>
                <a:spcPts val="800"/>
              </a:spcAft>
            </a:pPr>
            <a:r>
              <a:rPr lang="en-GB" dirty="0">
                <a:solidFill>
                  <a:srgbClr val="0000FF"/>
                </a:solidFill>
                <a:highlight>
                  <a:srgbClr val="FFFFFF"/>
                </a:highlight>
                <a:latin typeface="Consolas" panose="020B0609020204030204" pitchFamily="49" charset="0"/>
                <a:cs typeface="Times New Roman" panose="02020603050405020304" pitchFamily="18" charset="0"/>
              </a:rPr>
              <a:t>private</a:t>
            </a: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a:solidFill>
                  <a:srgbClr val="0000FF"/>
                </a:solidFill>
                <a:highlight>
                  <a:srgbClr val="FFFFFF"/>
                </a:highlight>
                <a:latin typeface="Consolas" panose="020B0609020204030204" pitchFamily="49" charset="0"/>
                <a:cs typeface="Times New Roman" panose="02020603050405020304" pitchFamily="18" charset="0"/>
              </a:rPr>
              <a:t>void</a:t>
            </a: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err="1">
                <a:solidFill>
                  <a:srgbClr val="000000"/>
                </a:solidFill>
                <a:highlight>
                  <a:srgbClr val="FFFFFF"/>
                </a:highlight>
                <a:latin typeface="Consolas" panose="020B0609020204030204" pitchFamily="49" charset="0"/>
                <a:cs typeface="Times New Roman" panose="02020603050405020304" pitchFamily="18" charset="0"/>
              </a:rPr>
              <a:t>LoadDatabase</a:t>
            </a: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a:solidFill>
                  <a:srgbClr val="008000"/>
                </a:solidFill>
                <a:highlight>
                  <a:srgbClr val="FFFFFF"/>
                </a:highlight>
                <a:latin typeface="Consolas" panose="020B0609020204030204" pitchFamily="49" charset="0"/>
                <a:cs typeface="Times New Roman" panose="02020603050405020304" pitchFamily="18" charset="0"/>
              </a:rPr>
              <a:t>// Get a reference to the SQLite database</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conn = </a:t>
            </a:r>
            <a:r>
              <a:rPr lang="en-GB" dirty="0">
                <a:solidFill>
                  <a:srgbClr val="0000FF"/>
                </a:solidFill>
                <a:highlight>
                  <a:srgbClr val="FFFFFF"/>
                </a:highlight>
                <a:latin typeface="Consolas" panose="020B0609020204030204" pitchFamily="49" charset="0"/>
                <a:cs typeface="Times New Roman" panose="02020603050405020304" pitchFamily="18" charset="0"/>
              </a:rPr>
              <a:t>new</a:t>
            </a: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err="1">
                <a:solidFill>
                  <a:srgbClr val="2B91AF"/>
                </a:solidFill>
                <a:highlight>
                  <a:srgbClr val="FFFFFF"/>
                </a:highlight>
                <a:latin typeface="Consolas" panose="020B0609020204030204" pitchFamily="49" charset="0"/>
                <a:cs typeface="Times New Roman" panose="02020603050405020304" pitchFamily="18" charset="0"/>
              </a:rPr>
              <a:t>SQLiteConnection</a:t>
            </a:r>
            <a:r>
              <a:rPr lang="en-GB" dirty="0">
                <a:solidFill>
                  <a:srgbClr val="000000"/>
                </a:solidFill>
                <a:highlight>
                  <a:srgbClr val="FFFFFF"/>
                </a:highlight>
                <a:latin typeface="Consolas" panose="020B0609020204030204" pitchFamily="49" charset="0"/>
                <a:cs typeface="Times New Roman" panose="02020603050405020304" pitchFamily="18" charset="0"/>
              </a:rPr>
              <a:t>(</a:t>
            </a:r>
            <a:r>
              <a:rPr lang="en-GB" dirty="0">
                <a:solidFill>
                  <a:srgbClr val="A31515"/>
                </a:solidFill>
                <a:highlight>
                  <a:srgbClr val="FFFFFF"/>
                </a:highlight>
                <a:latin typeface="Consolas" panose="020B0609020204030204" pitchFamily="49" charset="0"/>
                <a:cs typeface="Times New Roman" panose="02020603050405020304" pitchFamily="18" charset="0"/>
              </a:rPr>
              <a:t>"</a:t>
            </a:r>
            <a:r>
              <a:rPr lang="en-GB" dirty="0" err="1">
                <a:solidFill>
                  <a:srgbClr val="A31515"/>
                </a:solidFill>
                <a:highlight>
                  <a:srgbClr val="FFFFFF"/>
                </a:highlight>
                <a:latin typeface="Consolas" panose="020B0609020204030204" pitchFamily="49" charset="0"/>
                <a:cs typeface="Times New Roman" panose="02020603050405020304" pitchFamily="18" charset="0"/>
              </a:rPr>
              <a:t>sqlitepcldemo.db</a:t>
            </a:r>
            <a:r>
              <a:rPr lang="en-GB" dirty="0">
                <a:solidFill>
                  <a:srgbClr val="A31515"/>
                </a:solidFill>
                <a:highlight>
                  <a:srgbClr val="FFFFFF"/>
                </a:highlight>
                <a:latin typeface="Consolas" panose="020B0609020204030204" pitchFamily="49" charset="0"/>
                <a:cs typeface="Times New Roman" panose="02020603050405020304" pitchFamily="18" charset="0"/>
              </a:rPr>
              <a:t>"</a:t>
            </a: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a:solidFill>
                  <a:srgbClr val="0000FF"/>
                </a:solidFill>
                <a:highlight>
                  <a:srgbClr val="FFFFFF"/>
                </a:highlight>
                <a:latin typeface="Consolas" panose="020B0609020204030204" pitchFamily="49" charset="0"/>
                <a:cs typeface="Times New Roman" panose="02020603050405020304" pitchFamily="18" charset="0"/>
              </a:rPr>
              <a:t>string</a:t>
            </a: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err="1">
                <a:solidFill>
                  <a:srgbClr val="000000"/>
                </a:solidFill>
                <a:highlight>
                  <a:srgbClr val="FFFFFF"/>
                </a:highlight>
                <a:latin typeface="Consolas" panose="020B0609020204030204" pitchFamily="49" charset="0"/>
                <a:cs typeface="Times New Roman" panose="02020603050405020304" pitchFamily="18" charset="0"/>
              </a:rPr>
              <a:t>sql</a:t>
            </a:r>
            <a:r>
              <a:rPr lang="en-GB" dirty="0">
                <a:solidFill>
                  <a:srgbClr val="000000"/>
                </a:solidFill>
                <a:highlight>
                  <a:srgbClr val="FFFFFF"/>
                </a:highlight>
                <a:latin typeface="Consolas" panose="020B0609020204030204" pitchFamily="49" charset="0"/>
                <a:cs typeface="Times New Roman" panose="02020603050405020304" pitchFamily="18" charset="0"/>
              </a:rPr>
              <a:t> = </a:t>
            </a:r>
            <a:r>
              <a:rPr lang="en-GB" dirty="0">
                <a:solidFill>
                  <a:srgbClr val="A31515"/>
                </a:solidFill>
                <a:highlight>
                  <a:srgbClr val="FFFFFF"/>
                </a:highlight>
                <a:latin typeface="Consolas" panose="020B0609020204030204" pitchFamily="49" charset="0"/>
                <a:cs typeface="Times New Roman" panose="02020603050405020304" pitchFamily="18" charset="0"/>
              </a:rPr>
              <a:t>@"CREATE TABLE IF NOT EXISTS</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A31515"/>
                </a:solidFill>
                <a:highlight>
                  <a:srgbClr val="FFFFFF"/>
                </a:highlight>
                <a:latin typeface="Consolas" panose="020B0609020204030204" pitchFamily="49" charset="0"/>
                <a:cs typeface="Times New Roman" panose="02020603050405020304" pitchFamily="18" charset="0"/>
              </a:rPr>
              <a:t>                          Customer (Id      INTEGER PRIMARY KEY AUTOINCREMENT NOT NULL,</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A31515"/>
                </a:solidFill>
                <a:highlight>
                  <a:srgbClr val="FFFFFF"/>
                </a:highlight>
                <a:latin typeface="Consolas" panose="020B0609020204030204" pitchFamily="49" charset="0"/>
                <a:cs typeface="Times New Roman" panose="02020603050405020304" pitchFamily="18" charset="0"/>
              </a:rPr>
              <a:t>                                    Name    VARCHAR( 140 ),</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A31515"/>
                </a:solidFill>
                <a:highlight>
                  <a:srgbClr val="FFFFFF"/>
                </a:highlight>
                <a:latin typeface="Consolas" panose="020B0609020204030204" pitchFamily="49" charset="0"/>
                <a:cs typeface="Times New Roman" panose="02020603050405020304" pitchFamily="18" charset="0"/>
              </a:rPr>
              <a:t>                                    City    VARCHAR( 140 ),</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A31515"/>
                </a:solidFill>
                <a:highlight>
                  <a:srgbClr val="FFFFFF"/>
                </a:highlight>
                <a:latin typeface="Consolas" panose="020B0609020204030204" pitchFamily="49" charset="0"/>
                <a:cs typeface="Times New Roman" panose="02020603050405020304" pitchFamily="18" charset="0"/>
              </a:rPr>
              <a:t>                                    Contact VARCHAR( 140 ) </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A31515"/>
                </a:solidFill>
                <a:highlight>
                  <a:srgbClr val="FFFFFF"/>
                </a:highlight>
                <a:latin typeface="Consolas" panose="020B0609020204030204" pitchFamily="49" charset="0"/>
                <a:cs typeface="Times New Roman" panose="02020603050405020304" pitchFamily="18" charset="0"/>
              </a:rPr>
              <a:t>                    );"</a:t>
            </a: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a:solidFill>
                  <a:srgbClr val="0000FF"/>
                </a:solidFill>
                <a:highlight>
                  <a:srgbClr val="FFFFFF"/>
                </a:highlight>
                <a:latin typeface="Consolas" panose="020B0609020204030204" pitchFamily="49" charset="0"/>
                <a:cs typeface="Times New Roman" panose="02020603050405020304" pitchFamily="18" charset="0"/>
              </a:rPr>
              <a:t>using</a:t>
            </a: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err="1">
                <a:solidFill>
                  <a:srgbClr val="0000FF"/>
                </a:solidFill>
                <a:highlight>
                  <a:srgbClr val="FFFFFF"/>
                </a:highlight>
                <a:latin typeface="Consolas" panose="020B0609020204030204" pitchFamily="49" charset="0"/>
                <a:cs typeface="Times New Roman" panose="02020603050405020304" pitchFamily="18" charset="0"/>
              </a:rPr>
              <a:t>var</a:t>
            </a:r>
            <a:r>
              <a:rPr lang="en-GB" dirty="0">
                <a:solidFill>
                  <a:srgbClr val="000000"/>
                </a:solidFill>
                <a:highlight>
                  <a:srgbClr val="FFFFFF"/>
                </a:highlight>
                <a:latin typeface="Consolas" panose="020B0609020204030204" pitchFamily="49" charset="0"/>
                <a:cs typeface="Times New Roman" panose="02020603050405020304" pitchFamily="18" charset="0"/>
              </a:rPr>
              <a:t> statement = </a:t>
            </a:r>
            <a:r>
              <a:rPr lang="en-GB" dirty="0" err="1">
                <a:solidFill>
                  <a:srgbClr val="000000"/>
                </a:solidFill>
                <a:highlight>
                  <a:srgbClr val="FFFFFF"/>
                </a:highlight>
                <a:latin typeface="Consolas" panose="020B0609020204030204" pitchFamily="49" charset="0"/>
                <a:cs typeface="Times New Roman" panose="02020603050405020304" pitchFamily="18" charset="0"/>
              </a:rPr>
              <a:t>conn.Prepare</a:t>
            </a:r>
            <a:r>
              <a:rPr lang="en-GB" dirty="0">
                <a:solidFill>
                  <a:srgbClr val="000000"/>
                </a:solidFill>
                <a:highlight>
                  <a:srgbClr val="FFFFFF"/>
                </a:highlight>
                <a:latin typeface="Consolas" panose="020B0609020204030204" pitchFamily="49" charset="0"/>
                <a:cs typeface="Times New Roman" panose="02020603050405020304" pitchFamily="18" charset="0"/>
              </a:rPr>
              <a:t>(</a:t>
            </a:r>
            <a:r>
              <a:rPr lang="en-GB" dirty="0" err="1">
                <a:solidFill>
                  <a:srgbClr val="000000"/>
                </a:solidFill>
                <a:highlight>
                  <a:srgbClr val="FFFFFF"/>
                </a:highlight>
                <a:latin typeface="Consolas" panose="020B0609020204030204" pitchFamily="49" charset="0"/>
                <a:cs typeface="Times New Roman" panose="02020603050405020304" pitchFamily="18" charset="0"/>
              </a:rPr>
              <a:t>sql</a:t>
            </a: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err="1">
                <a:solidFill>
                  <a:srgbClr val="000000"/>
                </a:solidFill>
                <a:highlight>
                  <a:srgbClr val="FFFFFF"/>
                </a:highlight>
                <a:latin typeface="Consolas" panose="020B0609020204030204" pitchFamily="49" charset="0"/>
                <a:cs typeface="Times New Roman" panose="02020603050405020304" pitchFamily="18" charset="0"/>
              </a:rPr>
              <a:t>statement.Step</a:t>
            </a: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a:t>
            </a:r>
            <a:br>
              <a:rPr lang="en-GB" dirty="0">
                <a:latin typeface="Calibri" panose="020F0502020204030204" pitchFamily="34" charset="0"/>
                <a:ea typeface="Calibri" panose="020F0502020204030204" pitchFamily="34"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Calibri" panose="020F0502020204030204" pitchFamily="34" charset="0"/>
                <a:ea typeface="Calibri" panose="020F0502020204030204" pitchFamily="34" charset="0"/>
                <a:cs typeface="Times New Roman" panose="02020603050405020304" pitchFamily="18" charset="0"/>
              </a:rPr>
            </a:br>
            <a:br>
              <a:rPr lang="en-GB" sz="1400" dirty="0">
                <a:latin typeface="Calibri" panose="020F0502020204030204" pitchFamily="34" charset="0"/>
                <a:ea typeface="Calibri" panose="020F0502020204030204" pitchFamily="34" charset="0"/>
                <a:cs typeface="Times New Roman" panose="02020603050405020304" pitchFamily="18" charset="0"/>
              </a:rPr>
            </a:b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0722596"/>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Insert</a:t>
            </a:r>
          </a:p>
        </p:txBody>
      </p:sp>
      <p:sp>
        <p:nvSpPr>
          <p:cNvPr id="3" name="Rectangle 2"/>
          <p:cNvSpPr/>
          <p:nvPr/>
        </p:nvSpPr>
        <p:spPr>
          <a:xfrm>
            <a:off x="269238" y="1505740"/>
            <a:ext cx="11653523" cy="4752455"/>
          </a:xfrm>
          <a:prstGeom prst="rect">
            <a:avLst/>
          </a:prstGeom>
        </p:spPr>
        <p:txBody>
          <a:bodyPr wrap="square">
            <a:spAutoFit/>
          </a:bodyPr>
          <a:lstStyle/>
          <a:p>
            <a:pPr>
              <a:lnSpc>
                <a:spcPct val="107000"/>
              </a:lnSpc>
              <a:spcAft>
                <a:spcPts val="800"/>
              </a:spcAft>
            </a:pPr>
            <a:r>
              <a:rPr lang="en-GB" sz="1600" b="1" dirty="0">
                <a:solidFill>
                  <a:srgbClr val="008000"/>
                </a:solidFill>
                <a:highlight>
                  <a:srgbClr val="FFFFFF"/>
                </a:highlight>
                <a:latin typeface="Consolas" panose="020B0609020204030204" pitchFamily="49" charset="0"/>
              </a:rPr>
              <a:t>// </a:t>
            </a:r>
            <a:r>
              <a:rPr lang="en-GB" sz="1600" b="1" dirty="0" err="1">
                <a:solidFill>
                  <a:srgbClr val="008000"/>
                </a:solidFill>
                <a:highlight>
                  <a:srgbClr val="FFFFFF"/>
                </a:highlight>
                <a:latin typeface="Consolas" panose="020B0609020204030204" pitchFamily="49" charset="0"/>
              </a:rPr>
              <a:t>SqlConnection</a:t>
            </a:r>
            <a:r>
              <a:rPr lang="en-GB" sz="1600" b="1" dirty="0">
                <a:solidFill>
                  <a:srgbClr val="008000"/>
                </a:solidFill>
                <a:highlight>
                  <a:srgbClr val="FFFFFF"/>
                </a:highlight>
                <a:latin typeface="Consolas" panose="020B0609020204030204" pitchFamily="49" charset="0"/>
              </a:rPr>
              <a:t> was opened in </a:t>
            </a:r>
            <a:r>
              <a:rPr lang="en-GB" sz="1600" b="1" dirty="0" err="1">
                <a:solidFill>
                  <a:srgbClr val="008000"/>
                </a:solidFill>
                <a:highlight>
                  <a:srgbClr val="FFFFFF"/>
                </a:highlight>
                <a:latin typeface="Consolas" panose="020B0609020204030204" pitchFamily="49" charset="0"/>
              </a:rPr>
              <a:t>App.xaml.cs</a:t>
            </a:r>
            <a:r>
              <a:rPr lang="en-GB" sz="1600" b="1" dirty="0">
                <a:solidFill>
                  <a:srgbClr val="008000"/>
                </a:solidFill>
                <a:highlight>
                  <a:srgbClr val="FFFFFF"/>
                </a:highlight>
                <a:latin typeface="Consolas" panose="020B0609020204030204" pitchFamily="49" charset="0"/>
              </a:rPr>
              <a:t> and exposed through property conn</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err="1">
                <a:solidFill>
                  <a:srgbClr val="0000FF"/>
                </a:solidFill>
                <a:highlight>
                  <a:srgbClr val="FFFFFF"/>
                </a:highlight>
                <a:latin typeface="Consolas" panose="020B0609020204030204" pitchFamily="49" charset="0"/>
              </a:rPr>
              <a:t>var</a:t>
            </a:r>
            <a:r>
              <a:rPr lang="en-GB" sz="1600" b="1" dirty="0">
                <a:solidFill>
                  <a:srgbClr val="000000"/>
                </a:solidFill>
                <a:highlight>
                  <a:srgbClr val="FFFFFF"/>
                </a:highlight>
                <a:latin typeface="Consolas" panose="020B0609020204030204" pitchFamily="49" charset="0"/>
              </a:rPr>
              <a:t> </a:t>
            </a:r>
            <a:r>
              <a:rPr lang="en-GB" sz="1600" b="1" dirty="0" err="1">
                <a:solidFill>
                  <a:srgbClr val="000000"/>
                </a:solidFill>
                <a:highlight>
                  <a:srgbClr val="FFFFFF"/>
                </a:highlight>
                <a:latin typeface="Consolas" panose="020B0609020204030204" pitchFamily="49" charset="0"/>
              </a:rPr>
              <a:t>db</a:t>
            </a:r>
            <a:r>
              <a:rPr lang="en-GB" sz="1600" b="1" dirty="0">
                <a:solidFill>
                  <a:srgbClr val="000000"/>
                </a:solidFill>
                <a:highlight>
                  <a:srgbClr val="FFFFFF"/>
                </a:highlight>
                <a:latin typeface="Consolas" panose="020B0609020204030204" pitchFamily="49" charset="0"/>
              </a:rPr>
              <a:t> = </a:t>
            </a:r>
            <a:r>
              <a:rPr lang="en-GB" sz="1600" b="1" dirty="0" err="1">
                <a:solidFill>
                  <a:srgbClr val="2B91AF"/>
                </a:solidFill>
                <a:highlight>
                  <a:srgbClr val="FFFFFF"/>
                </a:highlight>
                <a:latin typeface="Consolas" panose="020B0609020204030204" pitchFamily="49" charset="0"/>
              </a:rPr>
              <a:t>App</a:t>
            </a:r>
            <a:r>
              <a:rPr lang="en-GB" sz="1600" b="1" dirty="0" err="1">
                <a:solidFill>
                  <a:srgbClr val="000000"/>
                </a:solidFill>
                <a:highlight>
                  <a:srgbClr val="FFFFFF"/>
                </a:highlight>
                <a:latin typeface="Consolas" panose="020B0609020204030204" pitchFamily="49" charset="0"/>
              </a:rPr>
              <a:t>.conn</a:t>
            </a:r>
            <a:r>
              <a:rPr lang="en-GB" sz="1600" b="1" dirty="0">
                <a:solidFill>
                  <a:srgbClr val="000000"/>
                </a:solidFill>
                <a:highlight>
                  <a:srgbClr val="FFFFFF"/>
                </a:highlight>
                <a:latin typeface="Consolas" panose="020B0609020204030204" pitchFamily="49" charset="0"/>
              </a:rPr>
              <a:t>;</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FF"/>
                </a:solidFill>
                <a:highlight>
                  <a:srgbClr val="FFFFFF"/>
                </a:highlight>
                <a:latin typeface="Consolas" panose="020B0609020204030204" pitchFamily="49" charset="0"/>
              </a:rPr>
              <a:t>try</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00"/>
                </a:solidFill>
                <a:highlight>
                  <a:srgbClr val="FFFFFF"/>
                </a:highlight>
                <a:latin typeface="Consolas" panose="020B0609020204030204" pitchFamily="49" charset="0"/>
              </a:rPr>
              <a:t>{</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FF"/>
                </a:solidFill>
                <a:highlight>
                  <a:srgbClr val="FFFFFF"/>
                </a:highlight>
                <a:latin typeface="Consolas" panose="020B0609020204030204" pitchFamily="49" charset="0"/>
              </a:rPr>
              <a:t>    using</a:t>
            </a:r>
            <a:r>
              <a:rPr lang="en-GB" sz="1600" b="1" dirty="0">
                <a:solidFill>
                  <a:srgbClr val="000000"/>
                </a:solidFill>
                <a:highlight>
                  <a:srgbClr val="FFFFFF"/>
                </a:highlight>
                <a:latin typeface="Consolas" panose="020B0609020204030204" pitchFamily="49" charset="0"/>
              </a:rPr>
              <a:t> (</a:t>
            </a:r>
            <a:r>
              <a:rPr lang="en-GB" sz="1600" b="1" dirty="0" err="1">
                <a:solidFill>
                  <a:srgbClr val="0000FF"/>
                </a:solidFill>
                <a:highlight>
                  <a:srgbClr val="FFFFFF"/>
                </a:highlight>
                <a:latin typeface="Consolas" panose="020B0609020204030204" pitchFamily="49" charset="0"/>
              </a:rPr>
              <a:t>var</a:t>
            </a:r>
            <a:r>
              <a:rPr lang="en-GB" sz="1600" b="1" dirty="0">
                <a:solidFill>
                  <a:srgbClr val="000000"/>
                </a:solidFill>
                <a:highlight>
                  <a:srgbClr val="FFFFFF"/>
                </a:highlight>
                <a:latin typeface="Consolas" panose="020B0609020204030204" pitchFamily="49" charset="0"/>
              </a:rPr>
              <a:t> </a:t>
            </a:r>
            <a:r>
              <a:rPr lang="en-GB" sz="1600" b="1" dirty="0" err="1">
                <a:solidFill>
                  <a:srgbClr val="000000"/>
                </a:solidFill>
                <a:highlight>
                  <a:srgbClr val="FFFFFF"/>
                </a:highlight>
                <a:latin typeface="Consolas" panose="020B0609020204030204" pitchFamily="49" charset="0"/>
              </a:rPr>
              <a:t>custstmt</a:t>
            </a:r>
            <a:r>
              <a:rPr lang="en-GB" sz="1600" b="1" dirty="0">
                <a:solidFill>
                  <a:srgbClr val="000000"/>
                </a:solidFill>
                <a:highlight>
                  <a:srgbClr val="FFFFFF"/>
                </a:highlight>
                <a:latin typeface="Consolas" panose="020B0609020204030204" pitchFamily="49" charset="0"/>
              </a:rPr>
              <a:t> = </a:t>
            </a:r>
            <a:r>
              <a:rPr lang="en-GB" sz="1600" b="1" dirty="0" err="1">
                <a:solidFill>
                  <a:srgbClr val="000000"/>
                </a:solidFill>
                <a:highlight>
                  <a:srgbClr val="FFFFFF"/>
                </a:highlight>
                <a:latin typeface="Consolas" panose="020B0609020204030204" pitchFamily="49" charset="0"/>
              </a:rPr>
              <a:t>db.Prepare</a:t>
            </a:r>
            <a:r>
              <a:rPr lang="en-GB" sz="1600" b="1" dirty="0">
                <a:solidFill>
                  <a:srgbClr val="000000"/>
                </a:solidFill>
                <a:highlight>
                  <a:srgbClr val="FFFFFF"/>
                </a:highlight>
                <a:latin typeface="Consolas" panose="020B0609020204030204" pitchFamily="49" charset="0"/>
              </a:rPr>
              <a:t>(</a:t>
            </a:r>
            <a:r>
              <a:rPr lang="en-GB" sz="1600" b="1" dirty="0">
                <a:solidFill>
                  <a:srgbClr val="A31515"/>
                </a:solidFill>
                <a:highlight>
                  <a:srgbClr val="FFFFFF"/>
                </a:highlight>
                <a:latin typeface="Consolas" panose="020B0609020204030204" pitchFamily="49" charset="0"/>
              </a:rPr>
              <a:t>"INSERT INTO Customer (Name, City, Contact) VALUES (?, ?, ?)"</a:t>
            </a:r>
            <a:r>
              <a:rPr lang="en-GB" sz="1600" b="1" dirty="0">
                <a:solidFill>
                  <a:srgbClr val="000000"/>
                </a:solidFill>
                <a:highlight>
                  <a:srgbClr val="FFFFFF"/>
                </a:highlight>
                <a:latin typeface="Consolas" panose="020B0609020204030204" pitchFamily="49" charset="0"/>
              </a:rPr>
              <a:t>))</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00"/>
                </a:solidFill>
                <a:highlight>
                  <a:srgbClr val="FFFFFF"/>
                </a:highlight>
                <a:latin typeface="Consolas" panose="020B0609020204030204" pitchFamily="49" charset="0"/>
              </a:rPr>
              <a:t>    {</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00"/>
                </a:solidFill>
                <a:highlight>
                  <a:srgbClr val="FFFFFF"/>
                </a:highlight>
                <a:latin typeface="Consolas" panose="020B0609020204030204" pitchFamily="49" charset="0"/>
              </a:rPr>
              <a:t>        </a:t>
            </a:r>
            <a:r>
              <a:rPr lang="en-GB" sz="1600" b="1" dirty="0" err="1">
                <a:solidFill>
                  <a:srgbClr val="000000"/>
                </a:solidFill>
                <a:highlight>
                  <a:srgbClr val="FFFFFF"/>
                </a:highlight>
                <a:latin typeface="Consolas" panose="020B0609020204030204" pitchFamily="49" charset="0"/>
              </a:rPr>
              <a:t>custstmt.Bind</a:t>
            </a:r>
            <a:r>
              <a:rPr lang="en-GB" sz="1600" b="1" dirty="0">
                <a:solidFill>
                  <a:srgbClr val="000000"/>
                </a:solidFill>
                <a:highlight>
                  <a:srgbClr val="FFFFFF"/>
                </a:highlight>
                <a:latin typeface="Consolas" panose="020B0609020204030204" pitchFamily="49" charset="0"/>
              </a:rPr>
              <a:t>(1, </a:t>
            </a:r>
            <a:r>
              <a:rPr lang="en-GB" sz="1600" b="1" dirty="0" err="1">
                <a:solidFill>
                  <a:srgbClr val="000000"/>
                </a:solidFill>
                <a:highlight>
                  <a:srgbClr val="FFFFFF"/>
                </a:highlight>
                <a:latin typeface="Consolas" panose="020B0609020204030204" pitchFamily="49" charset="0"/>
              </a:rPr>
              <a:t>customerName</a:t>
            </a:r>
            <a:r>
              <a:rPr lang="en-GB" sz="1600" b="1" dirty="0">
                <a:solidFill>
                  <a:srgbClr val="000000"/>
                </a:solidFill>
                <a:highlight>
                  <a:srgbClr val="FFFFFF"/>
                </a:highlight>
                <a:latin typeface="Consolas" panose="020B0609020204030204" pitchFamily="49" charset="0"/>
              </a:rPr>
              <a:t>);</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00"/>
                </a:solidFill>
                <a:highlight>
                  <a:srgbClr val="FFFFFF"/>
                </a:highlight>
                <a:latin typeface="Consolas" panose="020B0609020204030204" pitchFamily="49" charset="0"/>
              </a:rPr>
              <a:t>        </a:t>
            </a:r>
            <a:r>
              <a:rPr lang="en-GB" sz="1600" b="1" dirty="0" err="1">
                <a:solidFill>
                  <a:srgbClr val="000000"/>
                </a:solidFill>
                <a:highlight>
                  <a:srgbClr val="FFFFFF"/>
                </a:highlight>
                <a:latin typeface="Consolas" panose="020B0609020204030204" pitchFamily="49" charset="0"/>
              </a:rPr>
              <a:t>custstmt.Bind</a:t>
            </a:r>
            <a:r>
              <a:rPr lang="en-GB" sz="1600" b="1" dirty="0">
                <a:solidFill>
                  <a:srgbClr val="000000"/>
                </a:solidFill>
                <a:highlight>
                  <a:srgbClr val="FFFFFF"/>
                </a:highlight>
                <a:latin typeface="Consolas" panose="020B0609020204030204" pitchFamily="49" charset="0"/>
              </a:rPr>
              <a:t>(2, </a:t>
            </a:r>
            <a:r>
              <a:rPr lang="en-GB" sz="1600" b="1" dirty="0" err="1">
                <a:solidFill>
                  <a:srgbClr val="000000"/>
                </a:solidFill>
                <a:highlight>
                  <a:srgbClr val="FFFFFF"/>
                </a:highlight>
                <a:latin typeface="Consolas" panose="020B0609020204030204" pitchFamily="49" charset="0"/>
              </a:rPr>
              <a:t>customerCity</a:t>
            </a:r>
            <a:r>
              <a:rPr lang="en-GB" sz="1600" b="1" dirty="0">
                <a:solidFill>
                  <a:srgbClr val="000000"/>
                </a:solidFill>
                <a:highlight>
                  <a:srgbClr val="FFFFFF"/>
                </a:highlight>
                <a:latin typeface="Consolas" panose="020B0609020204030204" pitchFamily="49" charset="0"/>
              </a:rPr>
              <a:t>);</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00"/>
                </a:solidFill>
                <a:highlight>
                  <a:srgbClr val="FFFFFF"/>
                </a:highlight>
                <a:latin typeface="Consolas" panose="020B0609020204030204" pitchFamily="49" charset="0"/>
              </a:rPr>
              <a:t>        </a:t>
            </a:r>
            <a:r>
              <a:rPr lang="en-GB" sz="1600" b="1" dirty="0" err="1">
                <a:solidFill>
                  <a:srgbClr val="000000"/>
                </a:solidFill>
                <a:highlight>
                  <a:srgbClr val="FFFFFF"/>
                </a:highlight>
                <a:latin typeface="Consolas" panose="020B0609020204030204" pitchFamily="49" charset="0"/>
              </a:rPr>
              <a:t>custstmt.Bind</a:t>
            </a:r>
            <a:r>
              <a:rPr lang="en-GB" sz="1600" b="1" dirty="0">
                <a:solidFill>
                  <a:srgbClr val="000000"/>
                </a:solidFill>
                <a:highlight>
                  <a:srgbClr val="FFFFFF"/>
                </a:highlight>
                <a:latin typeface="Consolas" panose="020B0609020204030204" pitchFamily="49" charset="0"/>
              </a:rPr>
              <a:t>(3, </a:t>
            </a:r>
            <a:r>
              <a:rPr lang="en-GB" sz="1600" b="1" dirty="0" err="1">
                <a:solidFill>
                  <a:srgbClr val="000000"/>
                </a:solidFill>
                <a:highlight>
                  <a:srgbClr val="FFFFFF"/>
                </a:highlight>
                <a:latin typeface="Consolas" panose="020B0609020204030204" pitchFamily="49" charset="0"/>
              </a:rPr>
              <a:t>customerContact</a:t>
            </a:r>
            <a:r>
              <a:rPr lang="en-GB" sz="1600" b="1" dirty="0">
                <a:solidFill>
                  <a:srgbClr val="000000"/>
                </a:solidFill>
                <a:highlight>
                  <a:srgbClr val="FFFFFF"/>
                </a:highlight>
                <a:latin typeface="Consolas" panose="020B0609020204030204" pitchFamily="49" charset="0"/>
              </a:rPr>
              <a:t>);</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00"/>
                </a:solidFill>
                <a:highlight>
                  <a:srgbClr val="FFFFFF"/>
                </a:highlight>
                <a:latin typeface="Consolas" panose="020B0609020204030204" pitchFamily="49" charset="0"/>
              </a:rPr>
              <a:t>        </a:t>
            </a:r>
            <a:r>
              <a:rPr lang="en-GB" sz="1600" b="1" dirty="0" err="1">
                <a:solidFill>
                  <a:srgbClr val="000000"/>
                </a:solidFill>
                <a:highlight>
                  <a:srgbClr val="FFFFFF"/>
                </a:highlight>
                <a:latin typeface="Consolas" panose="020B0609020204030204" pitchFamily="49" charset="0"/>
              </a:rPr>
              <a:t>custstmt.Step</a:t>
            </a:r>
            <a:r>
              <a:rPr lang="en-GB" sz="1600" b="1" dirty="0">
                <a:solidFill>
                  <a:srgbClr val="000000"/>
                </a:solidFill>
                <a:highlight>
                  <a:srgbClr val="FFFFFF"/>
                </a:highlight>
                <a:latin typeface="Consolas" panose="020B0609020204030204" pitchFamily="49" charset="0"/>
              </a:rPr>
              <a:t>();</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00"/>
                </a:solidFill>
                <a:highlight>
                  <a:srgbClr val="FFFFFF"/>
                </a:highlight>
                <a:latin typeface="Consolas" panose="020B0609020204030204" pitchFamily="49" charset="0"/>
              </a:rPr>
              <a:t>    }</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00"/>
                </a:solidFill>
                <a:highlight>
                  <a:srgbClr val="FFFFFF"/>
                </a:highlight>
                <a:latin typeface="Consolas" panose="020B0609020204030204" pitchFamily="49" charset="0"/>
              </a:rPr>
              <a:t>}</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FF"/>
                </a:solidFill>
                <a:highlight>
                  <a:srgbClr val="FFFFFF"/>
                </a:highlight>
                <a:latin typeface="Consolas" panose="020B0609020204030204" pitchFamily="49" charset="0"/>
              </a:rPr>
              <a:t>catch</a:t>
            </a:r>
            <a:r>
              <a:rPr lang="en-GB" sz="1600" b="1" dirty="0">
                <a:solidFill>
                  <a:srgbClr val="000000"/>
                </a:solidFill>
                <a:highlight>
                  <a:srgbClr val="FFFFFF"/>
                </a:highlight>
                <a:latin typeface="Consolas" panose="020B0609020204030204" pitchFamily="49" charset="0"/>
              </a:rPr>
              <a:t> (</a:t>
            </a:r>
            <a:r>
              <a:rPr lang="en-GB" sz="1600" b="1" dirty="0">
                <a:solidFill>
                  <a:srgbClr val="2B91AF"/>
                </a:solidFill>
                <a:highlight>
                  <a:srgbClr val="FFFFFF"/>
                </a:highlight>
                <a:latin typeface="Consolas" panose="020B0609020204030204" pitchFamily="49" charset="0"/>
              </a:rPr>
              <a:t>Exception</a:t>
            </a:r>
            <a:r>
              <a:rPr lang="en-GB" sz="1600" b="1" dirty="0">
                <a:solidFill>
                  <a:srgbClr val="000000"/>
                </a:solidFill>
                <a:highlight>
                  <a:srgbClr val="FFFFFF"/>
                </a:highlight>
                <a:latin typeface="Consolas" panose="020B0609020204030204" pitchFamily="49" charset="0"/>
              </a:rPr>
              <a:t> ex)</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00"/>
                </a:solidFill>
                <a:highlight>
                  <a:srgbClr val="FFFFFF"/>
                </a:highlight>
                <a:latin typeface="Consolas" panose="020B0609020204030204" pitchFamily="49" charset="0"/>
              </a:rPr>
              <a:t>{</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00"/>
                </a:solidFill>
                <a:highlight>
                  <a:srgbClr val="FFFFFF"/>
                </a:highlight>
                <a:latin typeface="Consolas" panose="020B0609020204030204" pitchFamily="49" charset="0"/>
              </a:rPr>
              <a:t>    </a:t>
            </a:r>
            <a:r>
              <a:rPr lang="en-GB" sz="1600" b="1" dirty="0">
                <a:solidFill>
                  <a:srgbClr val="008000"/>
                </a:solidFill>
                <a:highlight>
                  <a:srgbClr val="FFFFFF"/>
                </a:highlight>
                <a:latin typeface="Consolas" panose="020B0609020204030204" pitchFamily="49" charset="0"/>
              </a:rPr>
              <a:t>// TODO: Handle error</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000000"/>
                </a:solidFill>
                <a:highlight>
                  <a:srgbClr val="FFFFFF"/>
                </a:highlight>
                <a:latin typeface="Consolas" panose="020B0609020204030204" pitchFamily="49" charset="0"/>
              </a:rPr>
              <a:t>}</a:t>
            </a:r>
            <a:br>
              <a:rPr lang="en-GB" sz="1600" dirty="0">
                <a:latin typeface="Calibri" panose="020F0502020204030204" pitchFamily="34" charset="0"/>
                <a:ea typeface="Calibri" panose="020F0502020204030204" pitchFamily="34" charset="0"/>
                <a:cs typeface="Times New Roman" panose="02020603050405020304" pitchFamily="18" charset="0"/>
              </a:rPr>
            </a:br>
            <a:br>
              <a:rPr lang="en-GB" sz="1600" dirty="0">
                <a:latin typeface="Calibri" panose="020F0502020204030204" pitchFamily="34" charset="0"/>
                <a:ea typeface="Calibri" panose="020F0502020204030204" pitchFamily="34" charset="0"/>
                <a:cs typeface="Times New Roman" panose="02020603050405020304" pitchFamily="18" charset="0"/>
              </a:rPr>
            </a:b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5506208"/>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Select</a:t>
            </a:r>
          </a:p>
        </p:txBody>
      </p:sp>
      <p:sp>
        <p:nvSpPr>
          <p:cNvPr id="5" name="Rectangle 4"/>
          <p:cNvSpPr/>
          <p:nvPr/>
        </p:nvSpPr>
        <p:spPr>
          <a:xfrm>
            <a:off x="269238" y="1393430"/>
            <a:ext cx="11653523" cy="5460534"/>
          </a:xfrm>
          <a:prstGeom prst="rect">
            <a:avLst/>
          </a:prstGeom>
        </p:spPr>
        <p:txBody>
          <a:bodyPr wrap="square">
            <a:spAutoFit/>
          </a:bodyPr>
          <a:lstStyle/>
          <a:p>
            <a:pPr>
              <a:lnSpc>
                <a:spcPct val="107000"/>
              </a:lnSpc>
              <a:spcAft>
                <a:spcPts val="800"/>
              </a:spcAft>
            </a:pPr>
            <a:r>
              <a:rPr lang="en-GB" sz="1600" dirty="0">
                <a:solidFill>
                  <a:srgbClr val="0000FF"/>
                </a:solidFill>
                <a:highlight>
                  <a:srgbClr val="FFFFFF"/>
                </a:highlight>
                <a:latin typeface="Consolas" panose="020B0609020204030204" pitchFamily="49" charset="0"/>
                <a:cs typeface="Times New Roman" panose="02020603050405020304" pitchFamily="18" charset="0"/>
              </a:rPr>
              <a:t>public</a:t>
            </a: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a:solidFill>
                  <a:srgbClr val="2B91AF"/>
                </a:solidFill>
                <a:highlight>
                  <a:srgbClr val="FFFFFF"/>
                </a:highlight>
                <a:latin typeface="Consolas" panose="020B0609020204030204" pitchFamily="49" charset="0"/>
                <a:cs typeface="Times New Roman" panose="02020603050405020304" pitchFamily="18" charset="0"/>
              </a:rPr>
              <a:t>Customer</a:t>
            </a: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GetCustomer</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r>
              <a:rPr lang="en-GB" sz="1600" dirty="0" err="1">
                <a:solidFill>
                  <a:srgbClr val="0000FF"/>
                </a:solidFill>
                <a:highlight>
                  <a:srgbClr val="FFFFFF"/>
                </a:highlight>
                <a:latin typeface="Consolas" panose="020B0609020204030204" pitchFamily="49" charset="0"/>
                <a:cs typeface="Times New Roman" panose="02020603050405020304" pitchFamily="18" charset="0"/>
              </a:rPr>
              <a:t>int</a:t>
            </a: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customerId</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2B91AF"/>
                </a:solidFill>
                <a:highlight>
                  <a:srgbClr val="FFFFFF"/>
                </a:highlight>
                <a:latin typeface="Consolas" panose="020B0609020204030204" pitchFamily="49" charset="0"/>
                <a:cs typeface="Times New Roman" panose="02020603050405020304" pitchFamily="18" charset="0"/>
              </a:rPr>
              <a:t>    Customer</a:t>
            </a: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customer</a:t>
            </a:r>
            <a:r>
              <a:rPr lang="en-GB" sz="1600" dirty="0">
                <a:solidFill>
                  <a:srgbClr val="000000"/>
                </a:solidFill>
                <a:highlight>
                  <a:srgbClr val="FFFFFF"/>
                </a:highlight>
                <a:latin typeface="Consolas" panose="020B0609020204030204" pitchFamily="49" charset="0"/>
                <a:cs typeface="Times New Roman" panose="02020603050405020304" pitchFamily="18" charset="0"/>
              </a:rPr>
              <a:t> = </a:t>
            </a:r>
            <a:r>
              <a:rPr lang="en-GB" sz="1600" dirty="0">
                <a:solidFill>
                  <a:srgbClr val="0000FF"/>
                </a:solidFill>
                <a:highlight>
                  <a:srgbClr val="FFFFFF"/>
                </a:highlight>
                <a:latin typeface="Consolas" panose="020B0609020204030204" pitchFamily="49" charset="0"/>
                <a:cs typeface="Times New Roman" panose="02020603050405020304" pitchFamily="18" charset="0"/>
              </a:rPr>
              <a:t>null</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a:solidFill>
                  <a:srgbClr val="0000FF"/>
                </a:solidFill>
                <a:highlight>
                  <a:srgbClr val="FFFFFF"/>
                </a:highlight>
                <a:latin typeface="Consolas" panose="020B0609020204030204" pitchFamily="49" charset="0"/>
                <a:cs typeface="Times New Roman" panose="02020603050405020304" pitchFamily="18" charset="0"/>
              </a:rPr>
              <a:t>using</a:t>
            </a: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FF"/>
                </a:solidFill>
                <a:highlight>
                  <a:srgbClr val="FFFFFF"/>
                </a:highlight>
                <a:latin typeface="Consolas" panose="020B0609020204030204" pitchFamily="49" charset="0"/>
                <a:cs typeface="Times New Roman" panose="02020603050405020304" pitchFamily="18" charset="0"/>
              </a:rPr>
              <a:t>var</a:t>
            </a:r>
            <a:r>
              <a:rPr lang="en-GB" sz="1600" dirty="0">
                <a:solidFill>
                  <a:srgbClr val="000000"/>
                </a:solidFill>
                <a:highlight>
                  <a:srgbClr val="FFFFFF"/>
                </a:highlight>
                <a:latin typeface="Consolas" panose="020B0609020204030204" pitchFamily="49" charset="0"/>
                <a:cs typeface="Times New Roman" panose="02020603050405020304" pitchFamily="18" charset="0"/>
              </a:rPr>
              <a:t> statement =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dbconn.Prepare</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r>
              <a:rPr lang="en-GB" sz="1600" dirty="0">
                <a:solidFill>
                  <a:srgbClr val="A31515"/>
                </a:solidFill>
                <a:highlight>
                  <a:srgbClr val="FFFFFF"/>
                </a:highlight>
                <a:latin typeface="Consolas" panose="020B0609020204030204" pitchFamily="49" charset="0"/>
                <a:cs typeface="Times New Roman" panose="02020603050405020304" pitchFamily="18" charset="0"/>
              </a:rPr>
              <a:t>"SELECT Id, Name, City, Contact FROM Customer WHERE Id = ?"</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statement.Bind</a:t>
            </a:r>
            <a:r>
              <a:rPr lang="en-GB" sz="1600" dirty="0">
                <a:solidFill>
                  <a:srgbClr val="000000"/>
                </a:solidFill>
                <a:highlight>
                  <a:srgbClr val="FFFFFF"/>
                </a:highlight>
                <a:latin typeface="Consolas" panose="020B0609020204030204" pitchFamily="49" charset="0"/>
                <a:cs typeface="Times New Roman" panose="02020603050405020304" pitchFamily="18" charset="0"/>
              </a:rPr>
              <a:t>(1,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customerId</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a:solidFill>
                  <a:srgbClr val="0000FF"/>
                </a:solidFill>
                <a:highlight>
                  <a:srgbClr val="FFFFFF"/>
                </a:highlight>
                <a:latin typeface="Consolas" panose="020B0609020204030204" pitchFamily="49" charset="0"/>
                <a:cs typeface="Times New Roman" panose="02020603050405020304" pitchFamily="18" charset="0"/>
              </a:rPr>
              <a:t>if</a:t>
            </a: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2B91AF"/>
                </a:solidFill>
                <a:highlight>
                  <a:srgbClr val="FFFFFF"/>
                </a:highlight>
                <a:latin typeface="Consolas" panose="020B0609020204030204" pitchFamily="49" charset="0"/>
                <a:cs typeface="Times New Roman" panose="02020603050405020304" pitchFamily="18" charset="0"/>
              </a:rPr>
              <a:t>SQLiteResult</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.DONE</a:t>
            </a:r>
            <a:r>
              <a:rPr lang="en-GB" sz="1600" dirty="0">
                <a:solidFill>
                  <a:srgbClr val="000000"/>
                </a:solidFill>
                <a:highlight>
                  <a:srgbClr val="FFFFFF"/>
                </a:highlight>
                <a:latin typeface="Consolas" panose="020B0609020204030204" pitchFamily="49" charset="0"/>
                <a:cs typeface="Times New Roman" panose="02020603050405020304" pitchFamily="18" charset="0"/>
              </a:rPr>
              <a:t> ==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statement.Step</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customer = </a:t>
            </a:r>
            <a:r>
              <a:rPr lang="en-GB" sz="1600" dirty="0">
                <a:solidFill>
                  <a:srgbClr val="0000FF"/>
                </a:solidFill>
                <a:highlight>
                  <a:srgbClr val="FFFFFF"/>
                </a:highlight>
                <a:latin typeface="Consolas" panose="020B0609020204030204" pitchFamily="49" charset="0"/>
                <a:cs typeface="Times New Roman" panose="02020603050405020304" pitchFamily="18" charset="0"/>
              </a:rPr>
              <a:t>new</a:t>
            </a: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a:solidFill>
                  <a:srgbClr val="2B91AF"/>
                </a:solidFill>
                <a:highlight>
                  <a:srgbClr val="FFFFFF"/>
                </a:highlight>
                <a:latin typeface="Consolas" panose="020B0609020204030204" pitchFamily="49" charset="0"/>
                <a:cs typeface="Times New Roman" panose="02020603050405020304" pitchFamily="18" charset="0"/>
              </a:rPr>
              <a:t>Customer</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Id = (</a:t>
            </a:r>
            <a:r>
              <a:rPr lang="en-GB" sz="1600" dirty="0">
                <a:solidFill>
                  <a:srgbClr val="0000FF"/>
                </a:solidFill>
                <a:highlight>
                  <a:srgbClr val="FFFFFF"/>
                </a:highlight>
                <a:latin typeface="Consolas" panose="020B0609020204030204" pitchFamily="49" charset="0"/>
                <a:cs typeface="Times New Roman" panose="02020603050405020304" pitchFamily="18" charset="0"/>
              </a:rPr>
              <a:t>long</a:t>
            </a:r>
            <a:r>
              <a:rPr lang="en-GB" sz="1600" dirty="0">
                <a:solidFill>
                  <a:srgbClr val="000000"/>
                </a:solidFill>
                <a:highlight>
                  <a:srgbClr val="FFFFFF"/>
                </a:highlight>
                <a:latin typeface="Consolas" panose="020B0609020204030204" pitchFamily="49" charset="0"/>
                <a:cs typeface="Times New Roman" panose="02020603050405020304" pitchFamily="18" charset="0"/>
              </a:rPr>
              <a:t>)statement[0],</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Name = (</a:t>
            </a:r>
            <a:r>
              <a:rPr lang="en-GB" sz="1600" dirty="0">
                <a:solidFill>
                  <a:srgbClr val="0000FF"/>
                </a:solidFill>
                <a:highlight>
                  <a:srgbClr val="FFFFFF"/>
                </a:highlight>
                <a:latin typeface="Consolas" panose="020B0609020204030204" pitchFamily="49" charset="0"/>
                <a:cs typeface="Times New Roman" panose="02020603050405020304" pitchFamily="18" charset="0"/>
              </a:rPr>
              <a:t>string</a:t>
            </a:r>
            <a:r>
              <a:rPr lang="en-GB" sz="1600" dirty="0">
                <a:solidFill>
                  <a:srgbClr val="000000"/>
                </a:solidFill>
                <a:highlight>
                  <a:srgbClr val="FFFFFF"/>
                </a:highlight>
                <a:latin typeface="Consolas" panose="020B0609020204030204" pitchFamily="49" charset="0"/>
                <a:cs typeface="Times New Roman" panose="02020603050405020304" pitchFamily="18" charset="0"/>
              </a:rPr>
              <a:t>)statement[1],</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City = (</a:t>
            </a:r>
            <a:r>
              <a:rPr lang="en-GB" sz="1600" dirty="0">
                <a:solidFill>
                  <a:srgbClr val="0000FF"/>
                </a:solidFill>
                <a:highlight>
                  <a:srgbClr val="FFFFFF"/>
                </a:highlight>
                <a:latin typeface="Consolas" panose="020B0609020204030204" pitchFamily="49" charset="0"/>
                <a:cs typeface="Times New Roman" panose="02020603050405020304" pitchFamily="18" charset="0"/>
              </a:rPr>
              <a:t>string</a:t>
            </a:r>
            <a:r>
              <a:rPr lang="en-GB" sz="1600" dirty="0">
                <a:solidFill>
                  <a:srgbClr val="000000"/>
                </a:solidFill>
                <a:highlight>
                  <a:srgbClr val="FFFFFF"/>
                </a:highlight>
                <a:latin typeface="Consolas" panose="020B0609020204030204" pitchFamily="49" charset="0"/>
                <a:cs typeface="Times New Roman" panose="02020603050405020304" pitchFamily="18" charset="0"/>
              </a:rPr>
              <a:t>)statement[2],</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Contact = (</a:t>
            </a:r>
            <a:r>
              <a:rPr lang="en-GB" sz="1600" dirty="0">
                <a:solidFill>
                  <a:srgbClr val="0000FF"/>
                </a:solidFill>
                <a:highlight>
                  <a:srgbClr val="FFFFFF"/>
                </a:highlight>
                <a:latin typeface="Consolas" panose="020B0609020204030204" pitchFamily="49" charset="0"/>
                <a:cs typeface="Times New Roman" panose="02020603050405020304" pitchFamily="18" charset="0"/>
              </a:rPr>
              <a:t>string</a:t>
            </a:r>
            <a:r>
              <a:rPr lang="en-GB" sz="1600" dirty="0">
                <a:solidFill>
                  <a:srgbClr val="000000"/>
                </a:solidFill>
                <a:highlight>
                  <a:srgbClr val="FFFFFF"/>
                </a:highlight>
                <a:latin typeface="Consolas" panose="020B0609020204030204" pitchFamily="49" charset="0"/>
                <a:cs typeface="Times New Roman" panose="02020603050405020304" pitchFamily="18" charset="0"/>
              </a:rPr>
              <a:t>)statement[3]</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a:solidFill>
                  <a:srgbClr val="0000FF"/>
                </a:solidFill>
                <a:highlight>
                  <a:srgbClr val="FFFFFF"/>
                </a:highlight>
                <a:latin typeface="Consolas" panose="020B0609020204030204" pitchFamily="49" charset="0"/>
                <a:cs typeface="Times New Roman" panose="02020603050405020304" pitchFamily="18" charset="0"/>
              </a:rPr>
              <a:t>return</a:t>
            </a:r>
            <a:r>
              <a:rPr lang="en-GB" sz="1600" dirty="0">
                <a:solidFill>
                  <a:srgbClr val="000000"/>
                </a:solidFill>
                <a:highlight>
                  <a:srgbClr val="FFFFFF"/>
                </a:highlight>
                <a:latin typeface="Consolas" panose="020B0609020204030204" pitchFamily="49" charset="0"/>
                <a:cs typeface="Times New Roman" panose="02020603050405020304" pitchFamily="18" charset="0"/>
              </a:rPr>
              <a:t> customer;</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350" dirty="0">
                <a:latin typeface="Times New Roman" panose="02020603050405020304" pitchFamily="18" charset="0"/>
                <a:ea typeface="Times New Roman" panose="02020603050405020304" pitchFamily="18" charset="0"/>
                <a:cs typeface="Times New Roman" panose="02020603050405020304" pitchFamily="18" charset="0"/>
              </a:rPr>
            </a:br>
            <a:br>
              <a:rPr lang="en-GB" sz="1100" dirty="0">
                <a:latin typeface="Calibri" panose="020F0502020204030204" pitchFamily="34" charset="0"/>
                <a:ea typeface="Calibri" panose="020F0502020204030204" pitchFamily="34" charset="0"/>
                <a:cs typeface="Times New Roman" panose="02020603050405020304" pitchFamily="18" charset="0"/>
              </a:rPr>
            </a:b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2221845"/>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Update</a:t>
            </a:r>
          </a:p>
        </p:txBody>
      </p:sp>
      <p:sp>
        <p:nvSpPr>
          <p:cNvPr id="3" name="Rectangle 2"/>
          <p:cNvSpPr/>
          <p:nvPr/>
        </p:nvSpPr>
        <p:spPr>
          <a:xfrm>
            <a:off x="269239" y="1698605"/>
            <a:ext cx="11653523" cy="4406656"/>
          </a:xfrm>
          <a:prstGeom prst="rect">
            <a:avLst/>
          </a:prstGeom>
        </p:spPr>
        <p:txBody>
          <a:bodyPr wrap="square">
            <a:spAutoFit/>
          </a:bodyPr>
          <a:lstStyle/>
          <a:p>
            <a:pPr>
              <a:lnSpc>
                <a:spcPct val="107000"/>
              </a:lnSpc>
              <a:spcAft>
                <a:spcPts val="800"/>
              </a:spcAft>
            </a:pPr>
            <a:r>
              <a:rPr lang="en-GB" sz="1600" dirty="0">
                <a:solidFill>
                  <a:srgbClr val="008000"/>
                </a:solidFill>
                <a:highlight>
                  <a:srgbClr val="FFFFFF"/>
                </a:highlight>
                <a:latin typeface="Consolas" panose="020B0609020204030204" pitchFamily="49" charset="0"/>
                <a:cs typeface="Times New Roman" panose="02020603050405020304" pitchFamily="18" charset="0"/>
              </a:rPr>
              <a:t>// See if the customer already exists</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err="1">
                <a:solidFill>
                  <a:srgbClr val="0000FF"/>
                </a:solidFill>
                <a:highlight>
                  <a:srgbClr val="FFFFFF"/>
                </a:highlight>
                <a:latin typeface="Consolas" panose="020B0609020204030204" pitchFamily="49" charset="0"/>
                <a:cs typeface="Times New Roman" panose="02020603050405020304" pitchFamily="18" charset="0"/>
              </a:rPr>
              <a:t>var</a:t>
            </a: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existingCustomer</a:t>
            </a:r>
            <a:r>
              <a:rPr lang="en-GB" sz="1600" dirty="0">
                <a:solidFill>
                  <a:srgbClr val="000000"/>
                </a:solidFill>
                <a:highlight>
                  <a:srgbClr val="FFFFFF"/>
                </a:highlight>
                <a:latin typeface="Consolas" panose="020B0609020204030204" pitchFamily="49" charset="0"/>
                <a:cs typeface="Times New Roman" panose="02020603050405020304" pitchFamily="18" charset="0"/>
              </a:rPr>
              <a:t> =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GetCustomer</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customer.Id</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FF"/>
                </a:solidFill>
                <a:highlight>
                  <a:srgbClr val="FFFFFF"/>
                </a:highlight>
                <a:latin typeface="Consolas" panose="020B0609020204030204" pitchFamily="49" charset="0"/>
                <a:cs typeface="Times New Roman" panose="02020603050405020304" pitchFamily="18" charset="0"/>
              </a:rPr>
              <a:t>if</a:t>
            </a: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existingCustomer</a:t>
            </a:r>
            <a:r>
              <a:rPr lang="en-GB" sz="1600" dirty="0">
                <a:solidFill>
                  <a:srgbClr val="000000"/>
                </a:solidFill>
                <a:highlight>
                  <a:srgbClr val="FFFFFF"/>
                </a:highlight>
                <a:latin typeface="Consolas" panose="020B0609020204030204" pitchFamily="49" charset="0"/>
                <a:cs typeface="Times New Roman" panose="02020603050405020304" pitchFamily="18" charset="0"/>
              </a:rPr>
              <a:t> != </a:t>
            </a:r>
            <a:r>
              <a:rPr lang="en-GB" sz="1600" dirty="0">
                <a:solidFill>
                  <a:srgbClr val="0000FF"/>
                </a:solidFill>
                <a:highlight>
                  <a:srgbClr val="FFFFFF"/>
                </a:highlight>
                <a:latin typeface="Consolas" panose="020B0609020204030204" pitchFamily="49" charset="0"/>
                <a:cs typeface="Times New Roman" panose="02020603050405020304" pitchFamily="18" charset="0"/>
              </a:rPr>
              <a:t>null</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a:solidFill>
                  <a:srgbClr val="0000FF"/>
                </a:solidFill>
                <a:highlight>
                  <a:srgbClr val="FFFFFF"/>
                </a:highlight>
                <a:latin typeface="Consolas" panose="020B0609020204030204" pitchFamily="49" charset="0"/>
                <a:cs typeface="Times New Roman" panose="02020603050405020304" pitchFamily="18" charset="0"/>
              </a:rPr>
              <a:t>using</a:t>
            </a: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FF"/>
                </a:solidFill>
                <a:highlight>
                  <a:srgbClr val="FFFFFF"/>
                </a:highlight>
                <a:latin typeface="Consolas" panose="020B0609020204030204" pitchFamily="49" charset="0"/>
                <a:cs typeface="Times New Roman" panose="02020603050405020304" pitchFamily="18" charset="0"/>
              </a:rPr>
              <a:t>var</a:t>
            </a: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custstmt</a:t>
            </a:r>
            <a:r>
              <a:rPr lang="en-GB" sz="1600" dirty="0">
                <a:solidFill>
                  <a:srgbClr val="000000"/>
                </a:solidFill>
                <a:highlight>
                  <a:srgbClr val="FFFFFF"/>
                </a:highlight>
                <a:latin typeface="Consolas" panose="020B0609020204030204" pitchFamily="49" charset="0"/>
                <a:cs typeface="Times New Roman" panose="02020603050405020304" pitchFamily="18" charset="0"/>
              </a:rPr>
              <a:t> =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dbconn.Prepare</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r>
              <a:rPr lang="en-GB" sz="1600" dirty="0">
                <a:solidFill>
                  <a:srgbClr val="A31515"/>
                </a:solidFill>
                <a:highlight>
                  <a:srgbClr val="FFFFFF"/>
                </a:highlight>
                <a:latin typeface="Consolas" panose="020B0609020204030204" pitchFamily="49" charset="0"/>
                <a:cs typeface="Times New Roman" panose="02020603050405020304" pitchFamily="18" charset="0"/>
              </a:rPr>
              <a:t>"UPDATE Customer SET Name = ?, City = ?, Contact = ? WHERE Id=?"</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a:solidFill>
                  <a:srgbClr val="008000"/>
                </a:solidFill>
                <a:highlight>
                  <a:srgbClr val="FFFFFF"/>
                </a:highlight>
                <a:latin typeface="Consolas" panose="020B0609020204030204" pitchFamily="49" charset="0"/>
                <a:cs typeface="Times New Roman" panose="02020603050405020304" pitchFamily="18" charset="0"/>
              </a:rPr>
              <a:t>// NOTE when using anonymous parameters the first has an index of 1, not 0. </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custstmt.Bind</a:t>
            </a:r>
            <a:r>
              <a:rPr lang="en-GB" sz="1600" dirty="0">
                <a:solidFill>
                  <a:srgbClr val="000000"/>
                </a:solidFill>
                <a:highlight>
                  <a:srgbClr val="FFFFFF"/>
                </a:highlight>
                <a:latin typeface="Consolas" panose="020B0609020204030204" pitchFamily="49" charset="0"/>
                <a:cs typeface="Times New Roman" panose="02020603050405020304" pitchFamily="18" charset="0"/>
              </a:rPr>
              <a:t>(1,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customer.Name</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custstmt.Bind</a:t>
            </a:r>
            <a:r>
              <a:rPr lang="en-GB" sz="1600" dirty="0">
                <a:solidFill>
                  <a:srgbClr val="000000"/>
                </a:solidFill>
                <a:highlight>
                  <a:srgbClr val="FFFFFF"/>
                </a:highlight>
                <a:latin typeface="Consolas" panose="020B0609020204030204" pitchFamily="49" charset="0"/>
                <a:cs typeface="Times New Roman" panose="02020603050405020304" pitchFamily="18" charset="0"/>
              </a:rPr>
              <a:t>(2,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customer.City</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custstmt.Bind</a:t>
            </a:r>
            <a:r>
              <a:rPr lang="en-GB" sz="1600" dirty="0">
                <a:solidFill>
                  <a:srgbClr val="000000"/>
                </a:solidFill>
                <a:highlight>
                  <a:srgbClr val="FFFFFF"/>
                </a:highlight>
                <a:latin typeface="Consolas" panose="020B0609020204030204" pitchFamily="49" charset="0"/>
                <a:cs typeface="Times New Roman" panose="02020603050405020304" pitchFamily="18" charset="0"/>
              </a:rPr>
              <a:t>(3,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customer.Contact</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custstmt.Bind</a:t>
            </a:r>
            <a:r>
              <a:rPr lang="en-GB" sz="1600" dirty="0">
                <a:solidFill>
                  <a:srgbClr val="000000"/>
                </a:solidFill>
                <a:highlight>
                  <a:srgbClr val="FFFFFF"/>
                </a:highlight>
                <a:latin typeface="Consolas" panose="020B0609020204030204" pitchFamily="49" charset="0"/>
                <a:cs typeface="Times New Roman" panose="02020603050405020304" pitchFamily="18" charset="0"/>
              </a:rPr>
              <a:t>(4,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customer.Id</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r>
              <a:rPr lang="en-GB" sz="1600" dirty="0" err="1">
                <a:solidFill>
                  <a:srgbClr val="000000"/>
                </a:solidFill>
                <a:highlight>
                  <a:srgbClr val="FFFFFF"/>
                </a:highlight>
                <a:latin typeface="Consolas" panose="020B0609020204030204" pitchFamily="49" charset="0"/>
                <a:cs typeface="Times New Roman" panose="02020603050405020304" pitchFamily="18" charset="0"/>
              </a:rPr>
              <a:t>custstmt.Step</a:t>
            </a: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    }</a:t>
            </a:r>
            <a:br>
              <a:rPr lang="en-GB" sz="1600" dirty="0">
                <a:latin typeface="Times New Roman" panose="02020603050405020304" pitchFamily="18" charset="0"/>
                <a:ea typeface="Times New Roman" panose="02020603050405020304" pitchFamily="18" charset="0"/>
                <a:cs typeface="Times New Roman" panose="02020603050405020304" pitchFamily="18" charset="0"/>
              </a:rPr>
            </a:br>
            <a:r>
              <a:rPr lang="en-GB" sz="1600" dirty="0">
                <a:solidFill>
                  <a:srgbClr val="000000"/>
                </a:solidFill>
                <a:highlight>
                  <a:srgbClr val="FFFFFF"/>
                </a:highlight>
                <a:latin typeface="Consolas" panose="020B0609020204030204" pitchFamily="49" charset="0"/>
                <a:cs typeface="Times New Roman" panose="02020603050405020304" pitchFamily="18" charset="0"/>
              </a:rPr>
              <a:t>}</a:t>
            </a:r>
            <a:br>
              <a:rPr lang="en-GB" sz="1350" dirty="0">
                <a:latin typeface="Times New Roman" panose="02020603050405020304" pitchFamily="18" charset="0"/>
                <a:ea typeface="Times New Roman" panose="02020603050405020304" pitchFamily="18" charset="0"/>
                <a:cs typeface="Times New Roman" panose="02020603050405020304" pitchFamily="18" charset="0"/>
              </a:rPr>
            </a:br>
            <a:br>
              <a:rPr lang="en-GB" sz="1100" dirty="0">
                <a:latin typeface="Calibri" panose="020F0502020204030204" pitchFamily="34" charset="0"/>
                <a:ea typeface="Calibri" panose="020F0502020204030204" pitchFamily="34" charset="0"/>
                <a:cs typeface="Times New Roman" panose="02020603050405020304" pitchFamily="18" charset="0"/>
              </a:rPr>
            </a:b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2466772"/>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Delete</a:t>
            </a:r>
          </a:p>
        </p:txBody>
      </p:sp>
      <p:sp>
        <p:nvSpPr>
          <p:cNvPr id="2" name="Rectangle 1"/>
          <p:cNvSpPr/>
          <p:nvPr/>
        </p:nvSpPr>
        <p:spPr>
          <a:xfrm>
            <a:off x="269239" y="1896749"/>
            <a:ext cx="11653523" cy="2924262"/>
          </a:xfrm>
          <a:prstGeom prst="rect">
            <a:avLst/>
          </a:prstGeom>
        </p:spPr>
        <p:txBody>
          <a:bodyPr wrap="square">
            <a:spAutoFit/>
          </a:bodyPr>
          <a:lstStyle/>
          <a:p>
            <a:pPr>
              <a:lnSpc>
                <a:spcPct val="107000"/>
              </a:lnSpc>
              <a:spcAft>
                <a:spcPts val="800"/>
              </a:spcAft>
            </a:pPr>
            <a:r>
              <a:rPr lang="en-GB" dirty="0">
                <a:solidFill>
                  <a:srgbClr val="0000FF"/>
                </a:solidFill>
                <a:highlight>
                  <a:srgbClr val="FFFFFF"/>
                </a:highlight>
                <a:latin typeface="Consolas" panose="020B0609020204030204" pitchFamily="49" charset="0"/>
                <a:cs typeface="Times New Roman" panose="02020603050405020304" pitchFamily="18" charset="0"/>
              </a:rPr>
              <a:t>public</a:t>
            </a: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a:solidFill>
                  <a:srgbClr val="0000FF"/>
                </a:solidFill>
                <a:highlight>
                  <a:srgbClr val="FFFFFF"/>
                </a:highlight>
                <a:latin typeface="Consolas" panose="020B0609020204030204" pitchFamily="49" charset="0"/>
                <a:cs typeface="Times New Roman" panose="02020603050405020304" pitchFamily="18" charset="0"/>
              </a:rPr>
              <a:t>void</a:t>
            </a: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err="1">
                <a:solidFill>
                  <a:srgbClr val="000000"/>
                </a:solidFill>
                <a:highlight>
                  <a:srgbClr val="FFFFFF"/>
                </a:highlight>
                <a:latin typeface="Consolas" panose="020B0609020204030204" pitchFamily="49" charset="0"/>
                <a:cs typeface="Times New Roman" panose="02020603050405020304" pitchFamily="18" charset="0"/>
              </a:rPr>
              <a:t>DeleteCustomer</a:t>
            </a:r>
            <a:r>
              <a:rPr lang="en-GB" dirty="0">
                <a:solidFill>
                  <a:srgbClr val="000000"/>
                </a:solidFill>
                <a:highlight>
                  <a:srgbClr val="FFFFFF"/>
                </a:highlight>
                <a:latin typeface="Consolas" panose="020B0609020204030204" pitchFamily="49" charset="0"/>
                <a:cs typeface="Times New Roman" panose="02020603050405020304" pitchFamily="18" charset="0"/>
              </a:rPr>
              <a:t>(</a:t>
            </a:r>
            <a:r>
              <a:rPr lang="en-GB" dirty="0" err="1">
                <a:solidFill>
                  <a:srgbClr val="0000FF"/>
                </a:solidFill>
                <a:highlight>
                  <a:srgbClr val="FFFFFF"/>
                </a:highlight>
                <a:latin typeface="Consolas" panose="020B0609020204030204" pitchFamily="49" charset="0"/>
                <a:cs typeface="Times New Roman" panose="02020603050405020304" pitchFamily="18" charset="0"/>
              </a:rPr>
              <a:t>int</a:t>
            </a: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err="1">
                <a:solidFill>
                  <a:srgbClr val="000000"/>
                </a:solidFill>
                <a:highlight>
                  <a:srgbClr val="FFFFFF"/>
                </a:highlight>
                <a:latin typeface="Consolas" panose="020B0609020204030204" pitchFamily="49" charset="0"/>
                <a:cs typeface="Times New Roman" panose="02020603050405020304" pitchFamily="18" charset="0"/>
              </a:rPr>
              <a:t>customerId</a:t>
            </a: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Times New Roman" panose="02020603050405020304" pitchFamily="18" charset="0"/>
                <a:ea typeface="Times New Roman" panose="02020603050405020304" pitchFamily="18"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Times New Roman" panose="02020603050405020304" pitchFamily="18" charset="0"/>
                <a:ea typeface="Times New Roman" panose="02020603050405020304" pitchFamily="18"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a:solidFill>
                  <a:srgbClr val="0000FF"/>
                </a:solidFill>
                <a:highlight>
                  <a:srgbClr val="FFFFFF"/>
                </a:highlight>
                <a:latin typeface="Consolas" panose="020B0609020204030204" pitchFamily="49" charset="0"/>
                <a:cs typeface="Times New Roman" panose="02020603050405020304" pitchFamily="18" charset="0"/>
              </a:rPr>
              <a:t>using</a:t>
            </a: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err="1">
                <a:solidFill>
                  <a:srgbClr val="0000FF"/>
                </a:solidFill>
                <a:highlight>
                  <a:srgbClr val="FFFFFF"/>
                </a:highlight>
                <a:latin typeface="Consolas" panose="020B0609020204030204" pitchFamily="49" charset="0"/>
                <a:cs typeface="Times New Roman" panose="02020603050405020304" pitchFamily="18" charset="0"/>
              </a:rPr>
              <a:t>var</a:t>
            </a:r>
            <a:r>
              <a:rPr lang="en-GB" dirty="0">
                <a:solidFill>
                  <a:srgbClr val="000000"/>
                </a:solidFill>
                <a:highlight>
                  <a:srgbClr val="FFFFFF"/>
                </a:highlight>
                <a:latin typeface="Consolas" panose="020B0609020204030204" pitchFamily="49" charset="0"/>
                <a:cs typeface="Times New Roman" panose="02020603050405020304" pitchFamily="18" charset="0"/>
              </a:rPr>
              <a:t> statement = </a:t>
            </a:r>
            <a:r>
              <a:rPr lang="en-GB" dirty="0" err="1">
                <a:solidFill>
                  <a:srgbClr val="000000"/>
                </a:solidFill>
                <a:highlight>
                  <a:srgbClr val="FFFFFF"/>
                </a:highlight>
                <a:latin typeface="Consolas" panose="020B0609020204030204" pitchFamily="49" charset="0"/>
                <a:cs typeface="Times New Roman" panose="02020603050405020304" pitchFamily="18" charset="0"/>
              </a:rPr>
              <a:t>dbconn.Prepare</a:t>
            </a:r>
            <a:r>
              <a:rPr lang="en-GB" dirty="0">
                <a:solidFill>
                  <a:srgbClr val="000000"/>
                </a:solidFill>
                <a:highlight>
                  <a:srgbClr val="FFFFFF"/>
                </a:highlight>
                <a:latin typeface="Consolas" panose="020B0609020204030204" pitchFamily="49" charset="0"/>
                <a:cs typeface="Times New Roman" panose="02020603050405020304" pitchFamily="18" charset="0"/>
              </a:rPr>
              <a:t>(</a:t>
            </a:r>
            <a:r>
              <a:rPr lang="en-GB" dirty="0">
                <a:solidFill>
                  <a:srgbClr val="A31515"/>
                </a:solidFill>
                <a:highlight>
                  <a:srgbClr val="FFFFFF"/>
                </a:highlight>
                <a:latin typeface="Consolas" panose="020B0609020204030204" pitchFamily="49" charset="0"/>
                <a:cs typeface="Times New Roman" panose="02020603050405020304" pitchFamily="18" charset="0"/>
              </a:rPr>
              <a:t>"DELETE FROM Customer WHERE Id = ?"</a:t>
            </a: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Times New Roman" panose="02020603050405020304" pitchFamily="18" charset="0"/>
                <a:ea typeface="Times New Roman" panose="02020603050405020304" pitchFamily="18"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a:t>
            </a:r>
            <a:br>
              <a:rPr lang="en-GB" dirty="0">
                <a:latin typeface="Times New Roman" panose="02020603050405020304" pitchFamily="18" charset="0"/>
                <a:ea typeface="Times New Roman" panose="02020603050405020304" pitchFamily="18"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err="1">
                <a:solidFill>
                  <a:srgbClr val="000000"/>
                </a:solidFill>
                <a:highlight>
                  <a:srgbClr val="FFFFFF"/>
                </a:highlight>
                <a:latin typeface="Consolas" panose="020B0609020204030204" pitchFamily="49" charset="0"/>
                <a:cs typeface="Times New Roman" panose="02020603050405020304" pitchFamily="18" charset="0"/>
              </a:rPr>
              <a:t>statement.Bind</a:t>
            </a:r>
            <a:r>
              <a:rPr lang="en-GB" dirty="0">
                <a:solidFill>
                  <a:srgbClr val="000000"/>
                </a:solidFill>
                <a:highlight>
                  <a:srgbClr val="FFFFFF"/>
                </a:highlight>
                <a:latin typeface="Consolas" panose="020B0609020204030204" pitchFamily="49" charset="0"/>
                <a:cs typeface="Times New Roman" panose="02020603050405020304" pitchFamily="18" charset="0"/>
              </a:rPr>
              <a:t>(1, </a:t>
            </a:r>
            <a:r>
              <a:rPr lang="en-GB" dirty="0" err="1">
                <a:solidFill>
                  <a:srgbClr val="000000"/>
                </a:solidFill>
                <a:highlight>
                  <a:srgbClr val="FFFFFF"/>
                </a:highlight>
                <a:latin typeface="Consolas" panose="020B0609020204030204" pitchFamily="49" charset="0"/>
                <a:cs typeface="Times New Roman" panose="02020603050405020304" pitchFamily="18" charset="0"/>
              </a:rPr>
              <a:t>customerId</a:t>
            </a: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Times New Roman" panose="02020603050405020304" pitchFamily="18" charset="0"/>
                <a:ea typeface="Times New Roman" panose="02020603050405020304" pitchFamily="18"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a:t>
            </a:r>
            <a:r>
              <a:rPr lang="en-GB" dirty="0" err="1">
                <a:solidFill>
                  <a:srgbClr val="000000"/>
                </a:solidFill>
                <a:highlight>
                  <a:srgbClr val="FFFFFF"/>
                </a:highlight>
                <a:latin typeface="Consolas" panose="020B0609020204030204" pitchFamily="49" charset="0"/>
                <a:cs typeface="Times New Roman" panose="02020603050405020304" pitchFamily="18" charset="0"/>
              </a:rPr>
              <a:t>statement.Step</a:t>
            </a: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Times New Roman" panose="02020603050405020304" pitchFamily="18" charset="0"/>
                <a:ea typeface="Times New Roman" panose="02020603050405020304" pitchFamily="18"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    }</a:t>
            </a:r>
            <a:br>
              <a:rPr lang="en-GB" dirty="0">
                <a:latin typeface="Times New Roman" panose="02020603050405020304" pitchFamily="18" charset="0"/>
                <a:ea typeface="Times New Roman" panose="02020603050405020304" pitchFamily="18" charset="0"/>
                <a:cs typeface="Times New Roman" panose="02020603050405020304" pitchFamily="18" charset="0"/>
              </a:rPr>
            </a:br>
            <a:r>
              <a:rPr lang="en-GB" dirty="0">
                <a:solidFill>
                  <a:srgbClr val="000000"/>
                </a:solidFill>
                <a:highlight>
                  <a:srgbClr val="FFFFFF"/>
                </a:highlight>
                <a:latin typeface="Consolas" panose="020B0609020204030204" pitchFamily="49" charset="0"/>
                <a:cs typeface="Times New Roman" panose="02020603050405020304" pitchFamily="18" charset="0"/>
              </a:rPr>
              <a:t>}</a:t>
            </a:r>
            <a:br>
              <a:rPr lang="en-GB" dirty="0">
                <a:latin typeface="Times New Roman" panose="02020603050405020304" pitchFamily="18" charset="0"/>
                <a:ea typeface="Times New Roman" panose="02020603050405020304" pitchFamily="18" charset="0"/>
                <a:cs typeface="Times New Roman" panose="02020603050405020304" pitchFamily="18" charset="0"/>
              </a:rPr>
            </a:br>
            <a:br>
              <a:rPr lang="en-GB" sz="1400" dirty="0">
                <a:latin typeface="Calibri" panose="020F0502020204030204" pitchFamily="34" charset="0"/>
                <a:ea typeface="Calibri" panose="020F0502020204030204" pitchFamily="34" charset="0"/>
                <a:cs typeface="Times New Roman" panose="02020603050405020304" pitchFamily="18" charset="0"/>
              </a:rPr>
            </a:b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9222007"/>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SQLite using </a:t>
            </a:r>
            <a:r>
              <a:rPr lang="en-US" dirty="0" err="1"/>
              <a:t>SQLitePCL</a:t>
            </a:r>
            <a:endParaRPr lang="en-US" dirty="0"/>
          </a:p>
        </p:txBody>
      </p:sp>
      <p:sp>
        <p:nvSpPr>
          <p:cNvPr id="2" name="Content Placeholder 1"/>
          <p:cNvSpPr>
            <a:spLocks noGrp="1"/>
          </p:cNvSpPr>
          <p:nvPr>
            <p:ph sz="quarter" idx="10"/>
          </p:nvPr>
        </p:nvSpPr>
        <p:spPr/>
        <p:txBody>
          <a:bodyPr/>
          <a:lstStyle/>
          <a:p>
            <a:endParaRPr lang="en-GB"/>
          </a:p>
        </p:txBody>
      </p:sp>
    </p:spTree>
    <p:extLst>
      <p:ext uri="{BB962C8B-B14F-4D97-AF65-F5344CB8AC3E}">
        <p14:creationId xmlns:p14="http://schemas.microsoft.com/office/powerpoint/2010/main" val="76965074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app</a:t>
            </a:r>
          </a:p>
        </p:txBody>
      </p:sp>
      <p:sp>
        <p:nvSpPr>
          <p:cNvPr id="3" name="Text Placeholder 2"/>
          <p:cNvSpPr>
            <a:spLocks noGrp="1"/>
          </p:cNvSpPr>
          <p:nvPr>
            <p:ph type="body" sz="quarter" idx="10"/>
          </p:nvPr>
        </p:nvSpPr>
        <p:spPr/>
        <p:txBody>
          <a:bodyPr/>
          <a:lstStyle/>
          <a:p>
            <a:r>
              <a:rPr lang="en-US" dirty="0"/>
              <a:t>A single binary </a:t>
            </a:r>
          </a:p>
          <a:p>
            <a:pPr lvl="1"/>
            <a:r>
              <a:rPr lang="en-US" dirty="0"/>
              <a:t>Running on any device</a:t>
            </a:r>
          </a:p>
          <a:p>
            <a:pPr lvl="1"/>
            <a:r>
              <a:rPr lang="en-US" dirty="0"/>
              <a:t>Testing for capabilities</a:t>
            </a:r>
          </a:p>
          <a:p>
            <a:pPr lvl="1"/>
            <a:r>
              <a:rPr lang="en-US" dirty="0"/>
              <a:t>Adjusting to devices</a:t>
            </a:r>
          </a:p>
        </p:txBody>
      </p:sp>
      <p:grpSp>
        <p:nvGrpSpPr>
          <p:cNvPr id="16" name="Group 15"/>
          <p:cNvGrpSpPr/>
          <p:nvPr/>
        </p:nvGrpSpPr>
        <p:grpSpPr>
          <a:xfrm>
            <a:off x="7014258" y="2650603"/>
            <a:ext cx="4578896" cy="3536188"/>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Phone</a:t>
                </a:r>
              </a:p>
              <a:p>
                <a:pPr algn="ctr">
                  <a:lnSpc>
                    <a:spcPct val="90000"/>
                  </a:lnSpc>
                  <a:spcBef>
                    <a:spcPts val="600"/>
                  </a:spcBef>
                </a:pPr>
                <a:r>
                  <a:rPr lang="en-US" sz="1400" dirty="0"/>
                  <a:t>Device</a:t>
                </a:r>
                <a:endParaRPr lang="en-US" sz="2000" dirty="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Xbox</a:t>
                </a:r>
              </a:p>
              <a:p>
                <a:pPr algn="ctr">
                  <a:lnSpc>
                    <a:spcPct val="90000"/>
                  </a:lnSpc>
                  <a:spcBef>
                    <a:spcPts val="600"/>
                  </a:spcBef>
                </a:pPr>
                <a:r>
                  <a:rPr lang="en-US" sz="1400" dirty="0"/>
                  <a:t>Device</a:t>
                </a:r>
                <a:endParaRPr lang="en-US" sz="2000" dirty="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Desktop</a:t>
                </a:r>
              </a:p>
              <a:p>
                <a:pPr algn="ctr">
                  <a:lnSpc>
                    <a:spcPct val="90000"/>
                  </a:lnSpc>
                  <a:spcBef>
                    <a:spcPts val="600"/>
                  </a:spcBef>
                </a:pPr>
                <a:r>
                  <a:rPr lang="en-US" sz="1400" dirty="0"/>
                  <a:t>Device</a:t>
                </a:r>
                <a:endParaRPr lang="en-US" sz="2000" dirty="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App</a:t>
              </a:r>
            </a:p>
          </p:txBody>
        </p:sp>
      </p:grpSp>
      <p:sp>
        <p:nvSpPr>
          <p:cNvPr id="17" name="Chevron 16"/>
          <p:cNvSpPr/>
          <p:nvPr/>
        </p:nvSpPr>
        <p:spPr>
          <a:xfrm>
            <a:off x="6096000" y="2650603"/>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chemeClr val="tx1"/>
              </a:solidFill>
            </a:endParaRPr>
          </a:p>
        </p:txBody>
      </p:sp>
      <p:pic>
        <p:nvPicPr>
          <p:cNvPr id="18" name="Picture 17"/>
          <p:cNvPicPr>
            <a:picLocks noChangeAspect="1"/>
          </p:cNvPicPr>
          <p:nvPr/>
        </p:nvPicPr>
        <p:blipFill>
          <a:blip r:embed="rId2"/>
          <a:stretch>
            <a:fillRect/>
          </a:stretch>
        </p:blipFill>
        <p:spPr>
          <a:xfrm>
            <a:off x="608727" y="3962658"/>
            <a:ext cx="6053979" cy="4193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25989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Toast</a:t>
            </a:r>
          </a:p>
        </p:txBody>
      </p:sp>
    </p:spTree>
    <p:extLst>
      <p:ext uri="{BB962C8B-B14F-4D97-AF65-F5344CB8AC3E}">
        <p14:creationId xmlns:p14="http://schemas.microsoft.com/office/powerpoint/2010/main" val="2824982366"/>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6210"/>
          <a:stretch/>
        </p:blipFill>
        <p:spPr>
          <a:xfrm>
            <a:off x="7216531" y="3728121"/>
            <a:ext cx="4977734" cy="3129394"/>
          </a:xfrm>
          <a:prstGeom prst="rect">
            <a:avLst/>
          </a:prstGeom>
        </p:spPr>
      </p:pic>
      <p:sp>
        <p:nvSpPr>
          <p:cNvPr id="3" name="Title 2"/>
          <p:cNvSpPr>
            <a:spLocks noGrp="1"/>
          </p:cNvSpPr>
          <p:nvPr>
            <p:ph type="title"/>
          </p:nvPr>
        </p:nvSpPr>
        <p:spPr/>
        <p:txBody>
          <a:bodyPr/>
          <a:lstStyle/>
          <a:p>
            <a:r>
              <a:rPr lang="en-US"/>
              <a:t>Toasts</a:t>
            </a:r>
            <a:endParaRPr lang="en-US" dirty="0"/>
          </a:p>
        </p:txBody>
      </p:sp>
      <p:sp>
        <p:nvSpPr>
          <p:cNvPr id="4" name="Text Placeholder 3"/>
          <p:cNvSpPr>
            <a:spLocks noGrp="1"/>
          </p:cNvSpPr>
          <p:nvPr>
            <p:ph type="body" sz="quarter" idx="10"/>
          </p:nvPr>
        </p:nvSpPr>
        <p:spPr/>
        <p:txBody>
          <a:bodyPr/>
          <a:lstStyle/>
          <a:p>
            <a:r>
              <a:rPr lang="en-US"/>
              <a:t>Glance (consume)</a:t>
            </a:r>
          </a:p>
          <a:p>
            <a:pPr lvl="1"/>
            <a:r>
              <a:rPr lang="en-US"/>
              <a:t>See new information from your apps.</a:t>
            </a:r>
          </a:p>
          <a:p>
            <a:r>
              <a:rPr lang="en-US"/>
              <a:t>Act (chase, or take actions)</a:t>
            </a:r>
          </a:p>
          <a:p>
            <a:pPr lvl="1"/>
            <a:r>
              <a:rPr lang="en-US"/>
              <a:t>Toasts invite you to begin or complete a task. </a:t>
            </a:r>
          </a:p>
          <a:p>
            <a:pPr lvl="1"/>
            <a:r>
              <a:rPr lang="en-US"/>
              <a:t>The toast is the app’s door by chasing (clicking) it.  </a:t>
            </a:r>
          </a:p>
          <a:p>
            <a:pPr lvl="1"/>
            <a:r>
              <a:rPr lang="en-US"/>
              <a:t>Additional actions enable users to perform simple tasks without context switching.</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531" y="-7295"/>
            <a:ext cx="4977734" cy="3734795"/>
          </a:xfrm>
          <a:prstGeom prst="rect">
            <a:avLst/>
          </a:prstGeom>
        </p:spPr>
      </p:pic>
    </p:spTree>
    <p:extLst>
      <p:ext uri="{BB962C8B-B14F-4D97-AF65-F5344CB8AC3E}">
        <p14:creationId xmlns:p14="http://schemas.microsoft.com/office/powerpoint/2010/main" val="2767918045"/>
      </p:ext>
    </p:extLst>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Toast templates</a:t>
            </a:r>
            <a:endParaRPr lang="en-US" dirty="0"/>
          </a:p>
        </p:txBody>
      </p:sp>
      <p:sp>
        <p:nvSpPr>
          <p:cNvPr id="4" name="Text Placeholder 3"/>
          <p:cNvSpPr>
            <a:spLocks noGrp="1"/>
          </p:cNvSpPr>
          <p:nvPr>
            <p:ph type="body" sz="quarter" idx="10"/>
          </p:nvPr>
        </p:nvSpPr>
        <p:spPr/>
        <p:txBody>
          <a:bodyPr/>
          <a:lstStyle/>
          <a:p>
            <a:r>
              <a:rPr lang="en-US" dirty="0"/>
              <a:t>If a template meets your needs, </a:t>
            </a:r>
            <a:br>
              <a:rPr lang="en-US" dirty="0"/>
            </a:br>
            <a:r>
              <a:rPr lang="en-US" dirty="0"/>
              <a:t>go ahead and use it. </a:t>
            </a:r>
          </a:p>
          <a:p>
            <a:r>
              <a:rPr lang="en-US" dirty="0"/>
              <a:t>Previous templates remain</a:t>
            </a:r>
          </a:p>
          <a:p>
            <a:pPr lvl="1"/>
            <a:r>
              <a:rPr lang="en-US" dirty="0"/>
              <a:t>Phone and Windows templates have been merged</a:t>
            </a:r>
          </a:p>
          <a:p>
            <a:r>
              <a:rPr lang="en-US" dirty="0"/>
              <a:t>Adaptive template</a:t>
            </a:r>
          </a:p>
          <a:p>
            <a:pPr lvl="1"/>
            <a:r>
              <a:rPr lang="en-US" dirty="0"/>
              <a:t>Same XML syntax as tiles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723" y="3951915"/>
            <a:ext cx="4772855" cy="1115732"/>
          </a:xfrm>
          <a:prstGeom prst="rect">
            <a:avLst/>
          </a:prstGeom>
          <a:ln>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723" y="5260478"/>
            <a:ext cx="4780969" cy="1117629"/>
          </a:xfrm>
          <a:prstGeom prst="rect">
            <a:avLst/>
          </a:prstGeom>
          <a:ln>
            <a:solidFill>
              <a:schemeClr val="tx1"/>
            </a:solidFill>
          </a:ln>
        </p:spPr>
      </p:pic>
    </p:spTree>
    <p:extLst>
      <p:ext uri="{BB962C8B-B14F-4D97-AF65-F5344CB8AC3E}">
        <p14:creationId xmlns:p14="http://schemas.microsoft.com/office/powerpoint/2010/main" val="4070098714"/>
      </p:ext>
    </p:extLst>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Sending toast</a:t>
            </a:r>
            <a:endParaRPr lang="en-US" dirty="0"/>
          </a:p>
        </p:txBody>
      </p:sp>
      <p:sp>
        <p:nvSpPr>
          <p:cNvPr id="4" name="Text Placeholder 3"/>
          <p:cNvSpPr>
            <a:spLocks noGrp="1"/>
          </p:cNvSpPr>
          <p:nvPr>
            <p:ph type="body" sz="quarter" idx="10"/>
          </p:nvPr>
        </p:nvSpPr>
        <p:spPr/>
        <p:txBody>
          <a:bodyPr/>
          <a:lstStyle/>
          <a:p>
            <a:r>
              <a:rPr lang="en-US"/>
              <a:t>Scheduled</a:t>
            </a:r>
          </a:p>
          <a:p>
            <a:pPr lvl="1"/>
            <a:r>
              <a:rPr lang="en-US"/>
              <a:t>Set template and time with “ScheduledToastNotification”</a:t>
            </a:r>
          </a:p>
          <a:p>
            <a:pPr lvl="1"/>
            <a:r>
              <a:rPr lang="en-US"/>
              <a:t>Toast can also be set to be recurring.</a:t>
            </a:r>
          </a:p>
          <a:p>
            <a:r>
              <a:rPr lang="en-US"/>
              <a:t>Local</a:t>
            </a:r>
          </a:p>
          <a:p>
            <a:pPr lvl="1"/>
            <a:r>
              <a:rPr lang="en-US"/>
              <a:t>Send from (foreground/background) app</a:t>
            </a:r>
          </a:p>
          <a:p>
            <a:pPr lvl="1"/>
            <a:r>
              <a:rPr lang="en-US"/>
              <a:t>This includes desktop apps with “AppUserModelID”</a:t>
            </a:r>
          </a:p>
          <a:p>
            <a:r>
              <a:rPr lang="en-US"/>
              <a:t>Push</a:t>
            </a:r>
          </a:p>
          <a:p>
            <a:pPr lvl="1"/>
            <a:r>
              <a:rPr lang="en-US"/>
              <a:t>Use push services</a:t>
            </a:r>
            <a:endParaRPr lang="en-US" dirty="0"/>
          </a:p>
        </p:txBody>
      </p:sp>
    </p:spTree>
    <p:extLst>
      <p:ext uri="{BB962C8B-B14F-4D97-AF65-F5344CB8AC3E}">
        <p14:creationId xmlns:p14="http://schemas.microsoft.com/office/powerpoint/2010/main" val="2980573513"/>
      </p:ext>
    </p:extLst>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Interactive toast</a:t>
            </a:r>
          </a:p>
        </p:txBody>
      </p:sp>
      <p:grpSp>
        <p:nvGrpSpPr>
          <p:cNvPr id="2" name="Group 1"/>
          <p:cNvGrpSpPr/>
          <p:nvPr/>
        </p:nvGrpSpPr>
        <p:grpSpPr>
          <a:xfrm>
            <a:off x="1276991" y="1232627"/>
            <a:ext cx="9749345" cy="5192254"/>
            <a:chOff x="4313237" y="2761152"/>
            <a:chExt cx="6819159" cy="3631710"/>
          </a:xfrm>
        </p:grpSpPr>
        <p:pic>
          <p:nvPicPr>
            <p:cNvPr id="5" name="Picture 4" descr="http://osguni/AssetsThreshold/00/00/00/00/00/0A/2C_Desktop_Desktop_5Color.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1959" y="3116479"/>
              <a:ext cx="2078355" cy="1558925"/>
            </a:xfrm>
            <a:prstGeom prst="rect">
              <a:avLst/>
            </a:prstGeom>
            <a:noFill/>
            <a:ln>
              <a:solidFill>
                <a:schemeClr val="tx1"/>
              </a:solidFill>
            </a:ln>
          </p:spPr>
        </p:pic>
        <p:pic>
          <p:nvPicPr>
            <p:cNvPr id="6" name="Picture 5"/>
            <p:cNvPicPr>
              <a:picLocks noChangeAspect="1"/>
            </p:cNvPicPr>
            <p:nvPr/>
          </p:nvPicPr>
          <p:blipFill rotWithShape="1">
            <a:blip r:embed="rId3"/>
            <a:srcRect b="35219"/>
            <a:stretch/>
          </p:blipFill>
          <p:spPr>
            <a:xfrm>
              <a:off x="6761959" y="5242306"/>
              <a:ext cx="2124053" cy="1144475"/>
            </a:xfrm>
            <a:prstGeom prst="rect">
              <a:avLst/>
            </a:prstGeom>
            <a:ln>
              <a:solidFill>
                <a:schemeClr val="tx1"/>
              </a:solidFill>
            </a:ln>
          </p:spPr>
        </p:pic>
        <p:pic>
          <p:nvPicPr>
            <p:cNvPr id="7" name="Picture 6" descr="http://osguni/AssetsThreshold/00/00/00/00/00/0B/1C_Desktop_Desktop_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5631" y="3116479"/>
              <a:ext cx="2056765" cy="1543685"/>
            </a:xfrm>
            <a:prstGeom prst="rect">
              <a:avLst/>
            </a:prstGeom>
            <a:noFill/>
            <a:ln>
              <a:solidFill>
                <a:schemeClr val="tx1"/>
              </a:solidFill>
            </a:ln>
          </p:spPr>
        </p:pic>
        <p:pic>
          <p:nvPicPr>
            <p:cNvPr id="8" name="Picture 7" descr="http://osguni/AssetsThreshold/00/00/00/00/00/04/KY_Mobile_5inch_Mobile5_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75631" y="5242306"/>
              <a:ext cx="2056765" cy="1144476"/>
            </a:xfrm>
            <a:prstGeom prst="rect">
              <a:avLst/>
            </a:prstGeom>
            <a:noFill/>
            <a:ln>
              <a:solidFill>
                <a:schemeClr val="tx1"/>
              </a:solidFill>
            </a:ln>
          </p:spPr>
        </p:pic>
        <p:pic>
          <p:nvPicPr>
            <p:cNvPr id="9" name="Picture 8" descr="http://osguni/AssetsThreshold/00/00/00/00/00/0B/1B_Desktop_Desktop_1Color.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9877" y="3108706"/>
              <a:ext cx="2056765" cy="1548446"/>
            </a:xfrm>
            <a:prstGeom prst="rect">
              <a:avLst/>
            </a:prstGeom>
            <a:noFill/>
            <a:ln>
              <a:solidFill>
                <a:schemeClr val="tx1"/>
              </a:solidFill>
            </a:ln>
          </p:spPr>
        </p:pic>
        <p:pic>
          <p:nvPicPr>
            <p:cNvPr id="10" name="Picture 9" descr="http://osguni/AssetsThreshold/00/00/00/00/00/04/KW_Mobile_5inch_Mobile5_1.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0910" y="5242306"/>
              <a:ext cx="2067778" cy="1150556"/>
            </a:xfrm>
            <a:prstGeom prst="rect">
              <a:avLst/>
            </a:prstGeom>
            <a:noFill/>
            <a:ln>
              <a:solidFill>
                <a:schemeClr val="tx1"/>
              </a:solidFill>
            </a:ln>
          </p:spPr>
        </p:pic>
        <p:sp>
          <p:nvSpPr>
            <p:cNvPr id="11" name="TextBox 4"/>
            <p:cNvSpPr txBox="1"/>
            <p:nvPr/>
          </p:nvSpPr>
          <p:spPr>
            <a:xfrm>
              <a:off x="4313237" y="2761152"/>
              <a:ext cx="615404"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Desktop</a:t>
              </a:r>
            </a:p>
          </p:txBody>
        </p:sp>
        <p:sp>
          <p:nvSpPr>
            <p:cNvPr id="12" name="TextBox 5"/>
            <p:cNvSpPr txBox="1"/>
            <p:nvPr/>
          </p:nvSpPr>
          <p:spPr>
            <a:xfrm>
              <a:off x="4313237" y="4852476"/>
              <a:ext cx="554858"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Mobile</a:t>
              </a:r>
            </a:p>
          </p:txBody>
        </p:sp>
      </p:grpSp>
    </p:spTree>
    <p:extLst>
      <p:ext uri="{BB962C8B-B14F-4D97-AF65-F5344CB8AC3E}">
        <p14:creationId xmlns:p14="http://schemas.microsoft.com/office/powerpoint/2010/main" val="2319166490"/>
      </p:ext>
    </p:extLst>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600" dirty="0"/>
              <a:t>A Developer’s Guide to Windows 10 Preview</a:t>
            </a:r>
            <a:br>
              <a:rPr lang="en-GB" sz="3600" dirty="0"/>
            </a:br>
            <a:br>
              <a:rPr lang="en-GB" sz="3600" dirty="0"/>
            </a:br>
            <a:r>
              <a:rPr lang="en-US" altLang="ko-KR" sz="3200" dirty="0"/>
              <a:t>http://www.microsoftvirtualacademy.com/training-courses/a-developers-guide-to-windows-10-preview </a:t>
            </a:r>
            <a:endParaRPr lang="en-GB" sz="3200" dirty="0"/>
          </a:p>
        </p:txBody>
      </p:sp>
    </p:spTree>
    <p:extLst>
      <p:ext uri="{BB962C8B-B14F-4D97-AF65-F5344CB8AC3E}">
        <p14:creationId xmlns:p14="http://schemas.microsoft.com/office/powerpoint/2010/main" val="967881595"/>
      </p:ext>
    </p:extLst>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88635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2:05</a:t>
            </a:r>
          </a:p>
        </p:txBody>
      </p:sp>
      <p:sp>
        <p:nvSpPr>
          <p:cNvPr id="3" name="Title 2"/>
          <p:cNvSpPr>
            <a:spLocks noGrp="1"/>
          </p:cNvSpPr>
          <p:nvPr>
            <p:ph type="ctrTitle"/>
          </p:nvPr>
        </p:nvSpPr>
        <p:spPr/>
        <p:txBody>
          <a:bodyPr/>
          <a:lstStyle/>
          <a:p>
            <a:r>
              <a:rPr lang="en-US" dirty="0"/>
              <a:t>Hello devices</a:t>
            </a:r>
          </a:p>
        </p:txBody>
      </p:sp>
    </p:spTree>
    <p:extLst>
      <p:ext uri="{BB962C8B-B14F-4D97-AF65-F5344CB8AC3E}">
        <p14:creationId xmlns:p14="http://schemas.microsoft.com/office/powerpoint/2010/main" val="119511496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leNewProjec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
        <p:nvSpPr>
          <p:cNvPr id="6" name="Rectangle 5"/>
          <p:cNvSpPr/>
          <p:nvPr/>
        </p:nvSpPr>
        <p:spPr>
          <a:xfrm>
            <a:off x="11035431" y="200416"/>
            <a:ext cx="1156570" cy="400833"/>
          </a:xfrm>
          <a:prstGeom prst="rect">
            <a:avLst/>
          </a:prstGeom>
          <a:solidFill>
            <a:srgbClr val="EDEF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EFEEF3"/>
              </a:solidFill>
            </a:endParaRPr>
          </a:p>
        </p:txBody>
      </p:sp>
    </p:spTree>
    <p:extLst>
      <p:ext uri="{BB962C8B-B14F-4D97-AF65-F5344CB8AC3E}">
        <p14:creationId xmlns:p14="http://schemas.microsoft.com/office/powerpoint/2010/main" val="7479593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Props1.xml><?xml version="1.0" encoding="utf-8"?>
<ds:datastoreItem xmlns:ds="http://schemas.openxmlformats.org/officeDocument/2006/customXml" ds:itemID="{617C19CD-8618-45A6-8ABF-A4476A75B112}">
  <ds:schemaRefs>
    <ds:schemaRef ds:uri="http://schemas.microsoft.com/sharepoint/v3/contenttype/forms"/>
  </ds:schemaRefs>
</ds:datastoreItem>
</file>

<file path=customXml/itemProps2.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D0AFCE-D25C-4B4B-AA36-CC57F5A3164B}">
  <ds:schemaRefs>
    <ds:schemaRef ds:uri="27aa9422-7f1f-4c84-9cdf-302b1a67e513"/>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05FD27EB-CB97-4E61-B9E7-0CFF7914CBAF"/>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1339</Words>
  <Application>Microsoft Office PowerPoint</Application>
  <PresentationFormat>와이드스크린</PresentationFormat>
  <Paragraphs>369</Paragraphs>
  <Slides>76</Slides>
  <Notes>10</Notes>
  <HiddenSlides>12</HiddenSlides>
  <MMClips>6</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76</vt:i4>
      </vt:variant>
    </vt:vector>
  </HeadingPairs>
  <TitlesOfParts>
    <vt:vector size="86" baseType="lpstr">
      <vt:lpstr>Lucida Grande</vt:lpstr>
      <vt:lpstr>ＭＳ Ｐゴシック</vt:lpstr>
      <vt:lpstr>Arial</vt:lpstr>
      <vt:lpstr>Calibri</vt:lpstr>
      <vt:lpstr>Consolas</vt:lpstr>
      <vt:lpstr>Segoe UI</vt:lpstr>
      <vt:lpstr>Segoe UI Light</vt:lpstr>
      <vt:lpstr>Segoe UI Semibold</vt:lpstr>
      <vt:lpstr>Times New Roman</vt:lpstr>
      <vt:lpstr>PPT%20Theme</vt:lpstr>
      <vt:lpstr>D-1 100분만에 배워보는 Windows Universal App 개발</vt:lpstr>
      <vt:lpstr>PowerPoint 프레젠테이션</vt:lpstr>
      <vt:lpstr>Introducing  the UWP</vt:lpstr>
      <vt:lpstr>PowerPoint 프레젠테이션</vt:lpstr>
      <vt:lpstr>PowerPoint 프레젠테이션</vt:lpstr>
      <vt:lpstr>Universal Windows Platform</vt:lpstr>
      <vt:lpstr>Windows app</vt:lpstr>
      <vt:lpstr>Hello devices</vt:lpstr>
      <vt:lpstr>PowerPoint 프레젠테이션</vt:lpstr>
      <vt:lpstr>Platform extensions</vt:lpstr>
      <vt:lpstr>Universal Windows Platform</vt:lpstr>
      <vt:lpstr>PowerPoint 프레젠테이션</vt:lpstr>
      <vt:lpstr>Let’s talk about bridge technologies</vt:lpstr>
      <vt:lpstr>Blend for Visual Studio</vt:lpstr>
      <vt:lpstr>Visual Studio 2015 Editions</vt:lpstr>
      <vt:lpstr>Microsoft Developer Network</vt:lpstr>
      <vt:lpstr>Developer unlock</vt:lpstr>
      <vt:lpstr>XAML controls</vt:lpstr>
      <vt:lpstr>Layout controls</vt:lpstr>
      <vt:lpstr>Canvas</vt:lpstr>
      <vt:lpstr>StackPanel</vt:lpstr>
      <vt:lpstr>Grid</vt:lpstr>
      <vt:lpstr>WrapGrid</vt:lpstr>
      <vt:lpstr>ScrollViewer</vt:lpstr>
      <vt:lpstr>Viewbox</vt:lpstr>
      <vt:lpstr>RelativePanel</vt:lpstr>
      <vt:lpstr>Buttons</vt:lpstr>
      <vt:lpstr>Text controls</vt:lpstr>
      <vt:lpstr>SplitView</vt:lpstr>
      <vt:lpstr>SplitView</vt:lpstr>
      <vt:lpstr>App bars and commands</vt:lpstr>
      <vt:lpstr>AppBar</vt:lpstr>
      <vt:lpstr>Networking</vt:lpstr>
      <vt:lpstr>Daum 검색 API http://developers.daum.net/</vt:lpstr>
      <vt:lpstr>Daum Open APIs</vt:lpstr>
      <vt:lpstr>Daum Open APIs</vt:lpstr>
      <vt:lpstr>System.Net.Http.HttpClient</vt:lpstr>
      <vt:lpstr>System.Net.Http.HttpClient</vt:lpstr>
      <vt:lpstr>Entity Class</vt:lpstr>
      <vt:lpstr>Linq</vt:lpstr>
      <vt:lpstr>System.Net.Http.HttpClient</vt:lpstr>
      <vt:lpstr>Linq</vt:lpstr>
      <vt:lpstr>Adaptive UI</vt:lpstr>
      <vt:lpstr>PowerPoint 프레젠테이션</vt:lpstr>
      <vt:lpstr>PowerPoint 프레젠테이션</vt:lpstr>
      <vt:lpstr>Adaptive design</vt:lpstr>
      <vt:lpstr>PowerPoint 프레젠테이션</vt:lpstr>
      <vt:lpstr>Tailored design</vt:lpstr>
      <vt:lpstr>Tailored design</vt:lpstr>
      <vt:lpstr>Visual States</vt:lpstr>
      <vt:lpstr>PowerPoint 프레젠테이션</vt:lpstr>
      <vt:lpstr>Visual states</vt:lpstr>
      <vt:lpstr>How to set the visual state</vt:lpstr>
      <vt:lpstr>Adaptive triggers</vt:lpstr>
      <vt:lpstr>Data binding</vt:lpstr>
      <vt:lpstr>Data binding basics</vt:lpstr>
      <vt:lpstr>Dynamic Data</vt:lpstr>
      <vt:lpstr>Data Binding</vt:lpstr>
      <vt:lpstr>SQLite Local Database</vt:lpstr>
      <vt:lpstr>SQLite.org</vt:lpstr>
      <vt:lpstr>Choice of .NET APIs</vt:lpstr>
      <vt:lpstr>Installing SQLitePCL to your Solution</vt:lpstr>
      <vt:lpstr>SQLitePCL</vt:lpstr>
      <vt:lpstr>Create database and tables</vt:lpstr>
      <vt:lpstr>Insert</vt:lpstr>
      <vt:lpstr>Select</vt:lpstr>
      <vt:lpstr>Update</vt:lpstr>
      <vt:lpstr>Delete</vt:lpstr>
      <vt:lpstr>SQLite using SQLitePCL</vt:lpstr>
      <vt:lpstr>Toast</vt:lpstr>
      <vt:lpstr>Toasts</vt:lpstr>
      <vt:lpstr>Toast templates</vt:lpstr>
      <vt:lpstr>Sending toast</vt:lpstr>
      <vt:lpstr>Interactive toast</vt:lpstr>
      <vt:lpstr>A Developer’s Guide to Windows 10 Preview  http://www.microsoftvirtualacademy.com/training-courses/a-developers-guide-to-windows-10-preview </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2015-05-18T19:00:25Z</dcterms:created>
  <dcterms:modified xsi:type="dcterms:W3CDTF">2016-12-17T03:32:14Z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